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64" r:id="rId4"/>
    <p:sldId id="265" r:id="rId5"/>
    <p:sldId id="267" r:id="rId6"/>
    <p:sldId id="266" r:id="rId7"/>
    <p:sldId id="269" r:id="rId8"/>
    <p:sldId id="257" r:id="rId9"/>
    <p:sldId id="258" r:id="rId10"/>
    <p:sldId id="259" r:id="rId11"/>
    <p:sldId id="260" r:id="rId12"/>
    <p:sldId id="261" r:id="rId13"/>
    <p:sldId id="272" r:id="rId14"/>
    <p:sldId id="268" r:id="rId15"/>
    <p:sldId id="270" r:id="rId16"/>
    <p:sldId id="26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35" d="100"/>
          <a:sy n="135" d="100"/>
        </p:scale>
        <p:origin x="-96" y="-3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0AD3A0-7A3D-4E2C-92EF-9D55E38D68D2}" type="datetimeFigureOut">
              <a:rPr lang="en-US" smtClean="0"/>
              <a:t>1/16/15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0BDE6-53C0-4619-8001-45073E5166A7}" type="slidenum">
              <a:rPr lang="en-US" smtClean="0"/>
              <a:t>‹#›</a:t>
            </a:fld>
            <a:endParaRPr lang="en-US"/>
          </a:p>
        </p:txBody>
      </p:sp>
    </p:spTree>
    <p:extLst>
      <p:ext uri="{BB962C8B-B14F-4D97-AF65-F5344CB8AC3E}">
        <p14:creationId xmlns:p14="http://schemas.microsoft.com/office/powerpoint/2010/main" val="3498047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AD3A0-7A3D-4E2C-92EF-9D55E38D68D2}" type="datetimeFigureOut">
              <a:rPr lang="en-US" smtClean="0"/>
              <a:t>1/16/15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0BDE6-53C0-4619-8001-45073E5166A7}" type="slidenum">
              <a:rPr lang="en-US" smtClean="0"/>
              <a:t>‹#›</a:t>
            </a:fld>
            <a:endParaRPr lang="en-US"/>
          </a:p>
        </p:txBody>
      </p:sp>
    </p:spTree>
    <p:extLst>
      <p:ext uri="{BB962C8B-B14F-4D97-AF65-F5344CB8AC3E}">
        <p14:creationId xmlns:p14="http://schemas.microsoft.com/office/powerpoint/2010/main" val="378742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AD3A0-7A3D-4E2C-92EF-9D55E38D68D2}" type="datetimeFigureOut">
              <a:rPr lang="en-US" smtClean="0"/>
              <a:t>1/16/15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0BDE6-53C0-4619-8001-45073E5166A7}" type="slidenum">
              <a:rPr lang="en-US" smtClean="0"/>
              <a:t>‹#›</a:t>
            </a:fld>
            <a:endParaRPr lang="en-US"/>
          </a:p>
        </p:txBody>
      </p:sp>
    </p:spTree>
    <p:extLst>
      <p:ext uri="{BB962C8B-B14F-4D97-AF65-F5344CB8AC3E}">
        <p14:creationId xmlns:p14="http://schemas.microsoft.com/office/powerpoint/2010/main" val="236061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AD3A0-7A3D-4E2C-92EF-9D55E38D68D2}" type="datetimeFigureOut">
              <a:rPr lang="en-US" smtClean="0"/>
              <a:t>1/16/15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0BDE6-53C0-4619-8001-45073E5166A7}" type="slidenum">
              <a:rPr lang="en-US" smtClean="0"/>
              <a:t>‹#›</a:t>
            </a:fld>
            <a:endParaRPr lang="en-US"/>
          </a:p>
        </p:txBody>
      </p:sp>
    </p:spTree>
    <p:extLst>
      <p:ext uri="{BB962C8B-B14F-4D97-AF65-F5344CB8AC3E}">
        <p14:creationId xmlns:p14="http://schemas.microsoft.com/office/powerpoint/2010/main" val="2179033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AD3A0-7A3D-4E2C-92EF-9D55E38D68D2}" type="datetimeFigureOut">
              <a:rPr lang="en-US" smtClean="0"/>
              <a:t>1/16/15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0BDE6-53C0-4619-8001-45073E5166A7}" type="slidenum">
              <a:rPr lang="en-US" smtClean="0"/>
              <a:t>‹#›</a:t>
            </a:fld>
            <a:endParaRPr lang="en-US"/>
          </a:p>
        </p:txBody>
      </p:sp>
    </p:spTree>
    <p:extLst>
      <p:ext uri="{BB962C8B-B14F-4D97-AF65-F5344CB8AC3E}">
        <p14:creationId xmlns:p14="http://schemas.microsoft.com/office/powerpoint/2010/main" val="3539648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0AD3A0-7A3D-4E2C-92EF-9D55E38D68D2}" type="datetimeFigureOut">
              <a:rPr lang="en-US" smtClean="0"/>
              <a:t>1/16/15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C0BDE6-53C0-4619-8001-45073E5166A7}" type="slidenum">
              <a:rPr lang="en-US" smtClean="0"/>
              <a:t>‹#›</a:t>
            </a:fld>
            <a:endParaRPr lang="en-US"/>
          </a:p>
        </p:txBody>
      </p:sp>
    </p:spTree>
    <p:extLst>
      <p:ext uri="{BB962C8B-B14F-4D97-AF65-F5344CB8AC3E}">
        <p14:creationId xmlns:p14="http://schemas.microsoft.com/office/powerpoint/2010/main" val="3829429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0AD3A0-7A3D-4E2C-92EF-9D55E38D68D2}" type="datetimeFigureOut">
              <a:rPr lang="en-US" smtClean="0"/>
              <a:t>1/16/15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C0BDE6-53C0-4619-8001-45073E5166A7}" type="slidenum">
              <a:rPr lang="en-US" smtClean="0"/>
              <a:t>‹#›</a:t>
            </a:fld>
            <a:endParaRPr lang="en-US"/>
          </a:p>
        </p:txBody>
      </p:sp>
    </p:spTree>
    <p:extLst>
      <p:ext uri="{BB962C8B-B14F-4D97-AF65-F5344CB8AC3E}">
        <p14:creationId xmlns:p14="http://schemas.microsoft.com/office/powerpoint/2010/main" val="1554659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0AD3A0-7A3D-4E2C-92EF-9D55E38D68D2}" type="datetimeFigureOut">
              <a:rPr lang="en-US" smtClean="0"/>
              <a:t>1/16/15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C0BDE6-53C0-4619-8001-45073E5166A7}" type="slidenum">
              <a:rPr lang="en-US" smtClean="0"/>
              <a:t>‹#›</a:t>
            </a:fld>
            <a:endParaRPr lang="en-US"/>
          </a:p>
        </p:txBody>
      </p:sp>
    </p:spTree>
    <p:extLst>
      <p:ext uri="{BB962C8B-B14F-4D97-AF65-F5344CB8AC3E}">
        <p14:creationId xmlns:p14="http://schemas.microsoft.com/office/powerpoint/2010/main" val="518205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0AD3A0-7A3D-4E2C-92EF-9D55E38D68D2}" type="datetimeFigureOut">
              <a:rPr lang="en-US" smtClean="0"/>
              <a:t>1/16/15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C0BDE6-53C0-4619-8001-45073E5166A7}" type="slidenum">
              <a:rPr lang="en-US" smtClean="0"/>
              <a:t>‹#›</a:t>
            </a:fld>
            <a:endParaRPr lang="en-US"/>
          </a:p>
        </p:txBody>
      </p:sp>
    </p:spTree>
    <p:extLst>
      <p:ext uri="{BB962C8B-B14F-4D97-AF65-F5344CB8AC3E}">
        <p14:creationId xmlns:p14="http://schemas.microsoft.com/office/powerpoint/2010/main" val="2542660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AD3A0-7A3D-4E2C-92EF-9D55E38D68D2}" type="datetimeFigureOut">
              <a:rPr lang="en-US" smtClean="0"/>
              <a:t>1/16/15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C0BDE6-53C0-4619-8001-45073E5166A7}" type="slidenum">
              <a:rPr lang="en-US" smtClean="0"/>
              <a:t>‹#›</a:t>
            </a:fld>
            <a:endParaRPr lang="en-US"/>
          </a:p>
        </p:txBody>
      </p:sp>
    </p:spTree>
    <p:extLst>
      <p:ext uri="{BB962C8B-B14F-4D97-AF65-F5344CB8AC3E}">
        <p14:creationId xmlns:p14="http://schemas.microsoft.com/office/powerpoint/2010/main" val="3551571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AD3A0-7A3D-4E2C-92EF-9D55E38D68D2}" type="datetimeFigureOut">
              <a:rPr lang="en-US" smtClean="0"/>
              <a:t>1/16/15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C0BDE6-53C0-4619-8001-45073E5166A7}" type="slidenum">
              <a:rPr lang="en-US" smtClean="0"/>
              <a:t>‹#›</a:t>
            </a:fld>
            <a:endParaRPr lang="en-US"/>
          </a:p>
        </p:txBody>
      </p:sp>
    </p:spTree>
    <p:extLst>
      <p:ext uri="{BB962C8B-B14F-4D97-AF65-F5344CB8AC3E}">
        <p14:creationId xmlns:p14="http://schemas.microsoft.com/office/powerpoint/2010/main" val="23335970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0AD3A0-7A3D-4E2C-92EF-9D55E38D68D2}" type="datetimeFigureOut">
              <a:rPr lang="en-US" smtClean="0"/>
              <a:t>1/16/15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C0BDE6-53C0-4619-8001-45073E5166A7}" type="slidenum">
              <a:rPr lang="en-US" smtClean="0"/>
              <a:t>‹#›</a:t>
            </a:fld>
            <a:endParaRPr lang="en-US"/>
          </a:p>
        </p:txBody>
      </p:sp>
    </p:spTree>
    <p:extLst>
      <p:ext uri="{BB962C8B-B14F-4D97-AF65-F5344CB8AC3E}">
        <p14:creationId xmlns:p14="http://schemas.microsoft.com/office/powerpoint/2010/main" val="317480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2015 Regular Legislative Session</a:t>
            </a:r>
            <a:endParaRPr lang="en-US" b="1" dirty="0"/>
          </a:p>
        </p:txBody>
      </p:sp>
      <p:sp>
        <p:nvSpPr>
          <p:cNvPr id="3" name="Subtitle 2"/>
          <p:cNvSpPr>
            <a:spLocks noGrp="1"/>
          </p:cNvSpPr>
          <p:nvPr>
            <p:ph type="subTitle" idx="1"/>
          </p:nvPr>
        </p:nvSpPr>
        <p:spPr>
          <a:xfrm>
            <a:off x="1524000" y="4135438"/>
            <a:ext cx="9144000" cy="1655762"/>
          </a:xfrm>
        </p:spPr>
        <p:txBody>
          <a:bodyPr/>
          <a:lstStyle/>
          <a:p>
            <a:r>
              <a:rPr lang="en-US" dirty="0" smtClean="0"/>
              <a:t>Preliminary Briefing  </a:t>
            </a:r>
            <a:endParaRPr lang="en-US" dirty="0"/>
          </a:p>
        </p:txBody>
      </p:sp>
      <p:sp>
        <p:nvSpPr>
          <p:cNvPr id="4" name="TextBox 3"/>
          <p:cNvSpPr txBox="1"/>
          <p:nvPr/>
        </p:nvSpPr>
        <p:spPr>
          <a:xfrm>
            <a:off x="5054600" y="5791200"/>
            <a:ext cx="1905000" cy="369332"/>
          </a:xfrm>
          <a:prstGeom prst="rect">
            <a:avLst/>
          </a:prstGeom>
          <a:noFill/>
        </p:spPr>
        <p:txBody>
          <a:bodyPr wrap="square" rtlCol="0">
            <a:spAutoFit/>
          </a:bodyPr>
          <a:lstStyle/>
          <a:p>
            <a:r>
              <a:rPr lang="en-US" dirty="0" smtClean="0"/>
              <a:t>By: </a:t>
            </a:r>
            <a:r>
              <a:rPr lang="en-US" i="1" dirty="0" smtClean="0"/>
              <a:t>Steve A. Gray</a:t>
            </a:r>
            <a:endParaRPr lang="en-US" i="1" dirty="0"/>
          </a:p>
        </p:txBody>
      </p:sp>
    </p:spTree>
    <p:extLst>
      <p:ext uri="{BB962C8B-B14F-4D97-AF65-F5344CB8AC3E}">
        <p14:creationId xmlns:p14="http://schemas.microsoft.com/office/powerpoint/2010/main" val="328203054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MAS 2015 Proposals Cont’d</a:t>
            </a:r>
            <a:endParaRPr lang="en-US" b="1" dirty="0"/>
          </a:p>
        </p:txBody>
      </p:sp>
      <p:sp>
        <p:nvSpPr>
          <p:cNvPr id="3" name="Content Placeholder 2"/>
          <p:cNvSpPr>
            <a:spLocks noGrp="1"/>
          </p:cNvSpPr>
          <p:nvPr>
            <p:ph idx="1"/>
          </p:nvPr>
        </p:nvSpPr>
        <p:spPr>
          <a:xfrm>
            <a:off x="838199" y="1573376"/>
            <a:ext cx="10749456" cy="4906252"/>
          </a:xfrm>
        </p:spPr>
        <p:txBody>
          <a:bodyPr>
            <a:normAutofit/>
          </a:bodyPr>
          <a:lstStyle/>
          <a:p>
            <a:pPr algn="ctr">
              <a:buNone/>
            </a:pPr>
            <a:endParaRPr lang="en-US" dirty="0" smtClean="0"/>
          </a:p>
          <a:p>
            <a:pPr algn="ctr">
              <a:buNone/>
            </a:pPr>
            <a:r>
              <a:rPr lang="en-US" b="1" dirty="0" smtClean="0"/>
              <a:t>Proposal 4</a:t>
            </a:r>
          </a:p>
          <a:p>
            <a:pPr algn="ctr">
              <a:buNone/>
            </a:pPr>
            <a:r>
              <a:rPr lang="en-US" dirty="0" smtClean="0"/>
              <a:t>The Mississippi Association of Supervisors requests legislation that will establish a Debt Collection Clearinghouse for local governments.</a:t>
            </a:r>
          </a:p>
          <a:p>
            <a:pPr algn="ctr">
              <a:buNone/>
            </a:pPr>
            <a:endParaRPr lang="en-US" dirty="0" smtClean="0"/>
          </a:p>
          <a:p>
            <a:pPr algn="ctr">
              <a:buNone/>
            </a:pPr>
            <a:endParaRPr lang="en-US" dirty="0" smtClean="0"/>
          </a:p>
          <a:p>
            <a:pPr algn="ctr">
              <a:buNone/>
            </a:pPr>
            <a:r>
              <a:rPr lang="en-US" b="1" dirty="0" smtClean="0"/>
              <a:t>Proposal 5</a:t>
            </a:r>
          </a:p>
          <a:p>
            <a:pPr algn="ctr">
              <a:buNone/>
            </a:pPr>
            <a:r>
              <a:rPr lang="en-US" dirty="0" smtClean="0"/>
              <a:t> The Mississippi Association of Supervisors requests legislation that will allow county government to utilize Local System Bridge Program (LSBP) for State Aid Roads Projects.</a:t>
            </a:r>
          </a:p>
          <a:p>
            <a:pPr algn="ctr">
              <a:buNone/>
            </a:pPr>
            <a:endParaRPr lang="en-US" dirty="0" smtClean="0"/>
          </a:p>
          <a:p>
            <a:pPr algn="ctr">
              <a:buNone/>
            </a:pPr>
            <a:endParaRPr lang="en-US" dirty="0" smtClean="0"/>
          </a:p>
        </p:txBody>
      </p:sp>
    </p:spTree>
    <p:extLst>
      <p:ext uri="{BB962C8B-B14F-4D97-AF65-F5344CB8AC3E}">
        <p14:creationId xmlns:p14="http://schemas.microsoft.com/office/powerpoint/2010/main" val="356586902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MAS 2015 Ongoing</a:t>
            </a:r>
            <a:br>
              <a:rPr lang="en-US" b="1" dirty="0" smtClean="0"/>
            </a:br>
            <a:r>
              <a:rPr lang="en-US" b="1" dirty="0" smtClean="0"/>
              <a:t> Initiatives </a:t>
            </a:r>
            <a:endParaRPr lang="en-US" b="1" dirty="0"/>
          </a:p>
        </p:txBody>
      </p:sp>
    </p:spTree>
    <p:extLst>
      <p:ext uri="{BB962C8B-B14F-4D97-AF65-F5344CB8AC3E}">
        <p14:creationId xmlns:p14="http://schemas.microsoft.com/office/powerpoint/2010/main" val="188368039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435" y="223236"/>
            <a:ext cx="10515600" cy="1325563"/>
          </a:xfrm>
        </p:spPr>
        <p:txBody>
          <a:bodyPr/>
          <a:lstStyle/>
          <a:p>
            <a:pPr algn="ctr"/>
            <a:r>
              <a:rPr lang="en-US" b="1" dirty="0" smtClean="0"/>
              <a:t>MAS 2015 Ongoing Initiatives </a:t>
            </a:r>
            <a:endParaRPr lang="en-US" b="1" dirty="0"/>
          </a:p>
        </p:txBody>
      </p:sp>
      <p:sp>
        <p:nvSpPr>
          <p:cNvPr id="4" name="Content Placeholder 2"/>
          <p:cNvSpPr>
            <a:spLocks noGrp="1"/>
          </p:cNvSpPr>
          <p:nvPr>
            <p:ph idx="1"/>
          </p:nvPr>
        </p:nvSpPr>
        <p:spPr>
          <a:xfrm>
            <a:off x="725214" y="1340070"/>
            <a:ext cx="10893971" cy="5517930"/>
          </a:xfrm>
        </p:spPr>
        <p:txBody>
          <a:bodyPr>
            <a:normAutofit fontScale="62500" lnSpcReduction="20000"/>
          </a:bodyPr>
          <a:lstStyle/>
          <a:p>
            <a:pPr algn="ctr">
              <a:buNone/>
            </a:pPr>
            <a:r>
              <a:rPr lang="en-US" sz="3500" b="1" dirty="0" smtClean="0"/>
              <a:t>Initiative 1</a:t>
            </a:r>
          </a:p>
          <a:p>
            <a:pPr algn="ctr">
              <a:buNone/>
            </a:pPr>
            <a:r>
              <a:rPr lang="en-US" sz="3500" dirty="0" smtClean="0"/>
              <a:t>The Mississippi Association of Supervisors requests legislation to keep a permanent funding steam for the Local System Bridge Program (LSBP) in the State Aid Road Construction’s appropriation budget. The Mississippi Association of Supervisors also request that the LSBP be funded at $30 million or more.</a:t>
            </a:r>
          </a:p>
          <a:p>
            <a:pPr algn="ctr">
              <a:buNone/>
            </a:pPr>
            <a:endParaRPr lang="en-US" sz="3500" dirty="0" smtClean="0"/>
          </a:p>
          <a:p>
            <a:pPr algn="ctr">
              <a:buNone/>
            </a:pPr>
            <a:r>
              <a:rPr lang="en-US" sz="3500" b="1" dirty="0" smtClean="0"/>
              <a:t>Initiative 2</a:t>
            </a:r>
          </a:p>
          <a:p>
            <a:pPr algn="ctr">
              <a:buNone/>
            </a:pPr>
            <a:r>
              <a:rPr lang="en-US" sz="3500" dirty="0" smtClean="0"/>
              <a:t>The Mississippi Association of Supervisors requests full statutory reimbursement for homestead exemption credits.</a:t>
            </a:r>
          </a:p>
          <a:p>
            <a:pPr algn="ctr">
              <a:buNone/>
            </a:pPr>
            <a:endParaRPr lang="en-US" sz="3500" dirty="0" smtClean="0"/>
          </a:p>
          <a:p>
            <a:pPr algn="ctr">
              <a:buNone/>
            </a:pPr>
            <a:r>
              <a:rPr lang="en-US" sz="3500" b="1" dirty="0" smtClean="0"/>
              <a:t>Initiative 3</a:t>
            </a:r>
          </a:p>
          <a:p>
            <a:pPr algn="ctr">
              <a:buNone/>
            </a:pPr>
            <a:r>
              <a:rPr lang="en-US" sz="3500" dirty="0" smtClean="0"/>
              <a:t> The Mississippi Association of Supervisors requests legislation to make the 2015 round acquisition of the Rural Fire Truck Acquisition Assistance Program.</a:t>
            </a:r>
          </a:p>
          <a:p>
            <a:pPr algn="ctr">
              <a:buNone/>
            </a:pPr>
            <a:endParaRPr lang="en-US" sz="3500" dirty="0" smtClean="0"/>
          </a:p>
          <a:p>
            <a:pPr algn="ctr">
              <a:buNone/>
            </a:pPr>
            <a:r>
              <a:rPr lang="en-US" sz="3500" b="1" dirty="0" smtClean="0"/>
              <a:t>Initiative 4</a:t>
            </a:r>
          </a:p>
          <a:p>
            <a:pPr algn="ctr">
              <a:buNone/>
            </a:pPr>
            <a:r>
              <a:rPr lang="en-US" sz="3500" dirty="0" smtClean="0"/>
              <a:t>The Mississippi Association of Supervisors requests legislation to establish the “Beaver Control Assistance Program” (BCAP) in the form of a grant program administered by the State.</a:t>
            </a:r>
          </a:p>
          <a:p>
            <a:pPr algn="ctr">
              <a:buNone/>
            </a:pPr>
            <a:endParaRPr lang="en-US" dirty="0" smtClean="0"/>
          </a:p>
          <a:p>
            <a:pPr algn="ctr">
              <a:buNone/>
            </a:pPr>
            <a:endParaRPr lang="en-US" dirty="0" smtClean="0"/>
          </a:p>
        </p:txBody>
      </p:sp>
    </p:spTree>
    <p:extLst>
      <p:ext uri="{BB962C8B-B14F-4D97-AF65-F5344CB8AC3E}">
        <p14:creationId xmlns:p14="http://schemas.microsoft.com/office/powerpoint/2010/main" val="208227533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822435" y="223236"/>
            <a:ext cx="10515600" cy="1325563"/>
          </a:xfrm>
        </p:spPr>
        <p:txBody>
          <a:bodyPr/>
          <a:lstStyle/>
          <a:p>
            <a:pPr algn="ctr"/>
            <a:r>
              <a:rPr lang="en-US" b="1" dirty="0" smtClean="0"/>
              <a:t>MAS 2015 Ongoing Initiatives </a:t>
            </a:r>
            <a:endParaRPr lang="en-US" b="1" dirty="0"/>
          </a:p>
        </p:txBody>
      </p:sp>
      <p:sp>
        <p:nvSpPr>
          <p:cNvPr id="7" name="Rectangle 6"/>
          <p:cNvSpPr/>
          <p:nvPr/>
        </p:nvSpPr>
        <p:spPr>
          <a:xfrm>
            <a:off x="566670" y="1798526"/>
            <a:ext cx="10681211" cy="1107996"/>
          </a:xfrm>
          <a:prstGeom prst="rect">
            <a:avLst/>
          </a:prstGeom>
        </p:spPr>
        <p:txBody>
          <a:bodyPr wrap="square">
            <a:spAutoFit/>
          </a:bodyPr>
          <a:lstStyle/>
          <a:p>
            <a:pPr algn="ctr">
              <a:buNone/>
            </a:pPr>
            <a:r>
              <a:rPr lang="en-US" sz="2200" b="1" dirty="0"/>
              <a:t>Initiative </a:t>
            </a:r>
            <a:r>
              <a:rPr lang="en-US" sz="2200" b="1" dirty="0" smtClean="0"/>
              <a:t>5</a:t>
            </a:r>
            <a:endParaRPr lang="en-US" sz="2200" b="1" dirty="0"/>
          </a:p>
          <a:p>
            <a:pPr algn="ctr">
              <a:buNone/>
            </a:pPr>
            <a:r>
              <a:rPr lang="en-US" sz="2200" dirty="0"/>
              <a:t>The Mississippi Association of Supervisors requests legislation </a:t>
            </a:r>
            <a:r>
              <a:rPr lang="en-US" sz="2200" dirty="0" smtClean="0"/>
              <a:t>granting counties discretionary authority over homeowners association.</a:t>
            </a:r>
            <a:endParaRPr lang="en-US" sz="2200" dirty="0"/>
          </a:p>
        </p:txBody>
      </p:sp>
    </p:spTree>
    <p:extLst>
      <p:ext uri="{BB962C8B-B14F-4D97-AF65-F5344CB8AC3E}">
        <p14:creationId xmlns:p14="http://schemas.microsoft.com/office/powerpoint/2010/main" val="244752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As of the First Week of Session</a:t>
            </a:r>
            <a:endParaRPr lang="en-US" b="1" dirty="0"/>
          </a:p>
        </p:txBody>
      </p:sp>
      <p:sp>
        <p:nvSpPr>
          <p:cNvPr id="3" name="Content Placeholder 2"/>
          <p:cNvSpPr>
            <a:spLocks noGrp="1"/>
          </p:cNvSpPr>
          <p:nvPr>
            <p:ph idx="1"/>
          </p:nvPr>
        </p:nvSpPr>
        <p:spPr/>
        <p:txBody>
          <a:bodyPr/>
          <a:lstStyle/>
          <a:p>
            <a:r>
              <a:rPr lang="en-US" dirty="0" smtClean="0"/>
              <a:t>Raising the homestead exemption cap </a:t>
            </a:r>
            <a:r>
              <a:rPr lang="en-US" i="1" dirty="0" smtClean="0"/>
              <a:t>(75k to 100k) </a:t>
            </a:r>
            <a:r>
              <a:rPr lang="en-US" dirty="0" smtClean="0"/>
              <a:t>for the 65 and older and totally disable. </a:t>
            </a:r>
          </a:p>
          <a:p>
            <a:pPr lvl="1"/>
            <a:r>
              <a:rPr lang="en-US" dirty="0" smtClean="0"/>
              <a:t>Ask your members to recommend a PEER study on this issue, with heavy public engagement before attempting to raise the cap.</a:t>
            </a:r>
          </a:p>
          <a:p>
            <a:pPr marL="0" indent="0">
              <a:buNone/>
            </a:pPr>
            <a:endParaRPr lang="en-US" dirty="0" smtClean="0"/>
          </a:p>
          <a:p>
            <a:r>
              <a:rPr lang="en-US" dirty="0" smtClean="0"/>
              <a:t>911 Funding: Delay Tactic</a:t>
            </a:r>
          </a:p>
          <a:p>
            <a:pPr lvl="1"/>
            <a:endParaRPr lang="en-US" dirty="0"/>
          </a:p>
        </p:txBody>
      </p:sp>
    </p:spTree>
    <p:extLst>
      <p:ext uri="{BB962C8B-B14F-4D97-AF65-F5344CB8AC3E}">
        <p14:creationId xmlns:p14="http://schemas.microsoft.com/office/powerpoint/2010/main" val="1370505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Helpful Reminders </a:t>
            </a:r>
            <a:endParaRPr lang="en-US" b="1" dirty="0"/>
          </a:p>
        </p:txBody>
      </p:sp>
      <p:sp>
        <p:nvSpPr>
          <p:cNvPr id="3" name="Content Placeholder 2"/>
          <p:cNvSpPr>
            <a:spLocks noGrp="1"/>
          </p:cNvSpPr>
          <p:nvPr>
            <p:ph idx="1"/>
          </p:nvPr>
        </p:nvSpPr>
        <p:spPr/>
        <p:txBody>
          <a:bodyPr/>
          <a:lstStyle/>
          <a:p>
            <a:r>
              <a:rPr lang="en-US" sz="4000" dirty="0" smtClean="0"/>
              <a:t>“Don’t expect what you are not willing to inspect”</a:t>
            </a:r>
          </a:p>
          <a:p>
            <a:pPr marL="0" indent="0">
              <a:buNone/>
            </a:pPr>
            <a:endParaRPr lang="en-US" sz="4000" dirty="0" smtClean="0"/>
          </a:p>
          <a:p>
            <a:endParaRPr lang="en-US" dirty="0" smtClean="0"/>
          </a:p>
          <a:p>
            <a:r>
              <a:rPr lang="en-US" sz="4000" dirty="0" smtClean="0"/>
              <a:t>“Discipline affects decisions”</a:t>
            </a:r>
            <a:endParaRPr lang="en-US" sz="4000" dirty="0"/>
          </a:p>
        </p:txBody>
      </p:sp>
    </p:spTree>
    <p:extLst>
      <p:ext uri="{BB962C8B-B14F-4D97-AF65-F5344CB8AC3E}">
        <p14:creationId xmlns:p14="http://schemas.microsoft.com/office/powerpoint/2010/main" val="1208442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2015 PDD Capitol Visits </a:t>
            </a:r>
            <a:endParaRPr lang="en-US" b="1" dirty="0"/>
          </a:p>
        </p:txBody>
      </p:sp>
      <p:sp>
        <p:nvSpPr>
          <p:cNvPr id="3" name="Content Placeholder 2"/>
          <p:cNvSpPr>
            <a:spLocks noGrp="1"/>
          </p:cNvSpPr>
          <p:nvPr>
            <p:ph idx="1"/>
          </p:nvPr>
        </p:nvSpPr>
        <p:spPr>
          <a:xfrm>
            <a:off x="203200" y="1425576"/>
            <a:ext cx="5435600" cy="4748212"/>
          </a:xfrm>
        </p:spPr>
        <p:txBody>
          <a:bodyPr>
            <a:normAutofit fontScale="92500" lnSpcReduction="10000"/>
          </a:bodyPr>
          <a:lstStyle/>
          <a:p>
            <a:pPr marL="0" indent="0" algn="ctr">
              <a:buNone/>
            </a:pPr>
            <a:endParaRPr lang="en-US" sz="2200" dirty="0" smtClean="0"/>
          </a:p>
          <a:p>
            <a:pPr algn="ctr"/>
            <a:r>
              <a:rPr lang="en-US" sz="2200" dirty="0" smtClean="0"/>
              <a:t>Wednesday </a:t>
            </a:r>
            <a:r>
              <a:rPr lang="en-US" sz="2200" b="1" dirty="0" smtClean="0"/>
              <a:t>January 21</a:t>
            </a:r>
            <a:r>
              <a:rPr lang="en-US" sz="2200" b="1" baseline="30000" dirty="0" smtClean="0"/>
              <a:t>st</a:t>
            </a:r>
            <a:r>
              <a:rPr lang="en-US" sz="2200" b="1" dirty="0" smtClean="0"/>
              <a:t> </a:t>
            </a:r>
            <a:r>
              <a:rPr lang="en-US" sz="2200" dirty="0" smtClean="0"/>
              <a:t>Golden Triangle PDD</a:t>
            </a:r>
          </a:p>
          <a:p>
            <a:pPr algn="ctr"/>
            <a:endParaRPr lang="en-US" sz="2200" dirty="0" smtClean="0"/>
          </a:p>
          <a:p>
            <a:pPr algn="ctr"/>
            <a:r>
              <a:rPr lang="en-US" sz="2200" dirty="0"/>
              <a:t>Tuesday </a:t>
            </a:r>
            <a:r>
              <a:rPr lang="en-US" sz="2200" b="1" dirty="0"/>
              <a:t>January 20</a:t>
            </a:r>
            <a:r>
              <a:rPr lang="en-US" sz="2200" b="1" baseline="30000" dirty="0"/>
              <a:t>th</a:t>
            </a:r>
            <a:r>
              <a:rPr lang="en-US" sz="2200" b="1" dirty="0"/>
              <a:t> </a:t>
            </a:r>
            <a:r>
              <a:rPr lang="en-US" sz="2200" dirty="0"/>
              <a:t>Three Rivers PDD</a:t>
            </a:r>
          </a:p>
          <a:p>
            <a:pPr algn="ctr"/>
            <a:endParaRPr lang="en-US" sz="2200" dirty="0" smtClean="0"/>
          </a:p>
          <a:p>
            <a:pPr algn="ctr"/>
            <a:r>
              <a:rPr lang="en-US" sz="2200" dirty="0" smtClean="0"/>
              <a:t>Wednesday </a:t>
            </a:r>
            <a:r>
              <a:rPr lang="en-US" sz="2200" b="1" dirty="0" smtClean="0"/>
              <a:t>January 28</a:t>
            </a:r>
            <a:r>
              <a:rPr lang="en-US" sz="2200" b="1" baseline="30000" dirty="0" smtClean="0"/>
              <a:t>th</a:t>
            </a:r>
            <a:r>
              <a:rPr lang="en-US" sz="2200" b="1" dirty="0" smtClean="0"/>
              <a:t> </a:t>
            </a:r>
            <a:r>
              <a:rPr lang="en-US" sz="2200" dirty="0" smtClean="0"/>
              <a:t>South Delta PDD</a:t>
            </a:r>
          </a:p>
          <a:p>
            <a:pPr algn="ctr"/>
            <a:endParaRPr lang="en-US" sz="2200" dirty="0" smtClean="0"/>
          </a:p>
          <a:p>
            <a:pPr algn="ctr"/>
            <a:endParaRPr lang="en-US" sz="2200" dirty="0" smtClean="0"/>
          </a:p>
          <a:p>
            <a:pPr algn="ctr"/>
            <a:r>
              <a:rPr lang="en-US" sz="2200" dirty="0" smtClean="0"/>
              <a:t>Tuesday </a:t>
            </a:r>
            <a:r>
              <a:rPr lang="en-US" sz="2200" b="1" dirty="0" smtClean="0"/>
              <a:t>February 3</a:t>
            </a:r>
            <a:r>
              <a:rPr lang="en-US" sz="2200" b="1" baseline="30000" dirty="0" smtClean="0"/>
              <a:t>rd</a:t>
            </a:r>
            <a:r>
              <a:rPr lang="en-US" sz="2200" dirty="0" smtClean="0"/>
              <a:t> East Central PDD</a:t>
            </a:r>
          </a:p>
          <a:p>
            <a:pPr algn="ctr"/>
            <a:endParaRPr lang="en-US" sz="2200" dirty="0" smtClean="0"/>
          </a:p>
          <a:p>
            <a:pPr algn="ctr"/>
            <a:endParaRPr lang="en-US" sz="2200" dirty="0" smtClean="0"/>
          </a:p>
          <a:p>
            <a:pPr algn="ctr"/>
            <a:r>
              <a:rPr lang="en-US" sz="2200" dirty="0" smtClean="0"/>
              <a:t>Wednesday </a:t>
            </a:r>
            <a:r>
              <a:rPr lang="en-US" sz="2200" b="1" dirty="0" smtClean="0"/>
              <a:t>February 4</a:t>
            </a:r>
            <a:r>
              <a:rPr lang="en-US" sz="2200" b="1" baseline="30000" dirty="0" smtClean="0"/>
              <a:t>th</a:t>
            </a:r>
            <a:r>
              <a:rPr lang="en-US" sz="2200" b="1" dirty="0" smtClean="0"/>
              <a:t> </a:t>
            </a:r>
            <a:r>
              <a:rPr lang="en-US" sz="2200" dirty="0" smtClean="0"/>
              <a:t>Southern PDD</a:t>
            </a:r>
          </a:p>
        </p:txBody>
      </p:sp>
      <p:sp>
        <p:nvSpPr>
          <p:cNvPr id="6" name="Content Placeholder 2"/>
          <p:cNvSpPr txBox="1">
            <a:spLocks/>
          </p:cNvSpPr>
          <p:nvPr/>
        </p:nvSpPr>
        <p:spPr>
          <a:xfrm>
            <a:off x="6883400" y="1790700"/>
            <a:ext cx="4978400" cy="4381500"/>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dirty="0" smtClean="0"/>
              <a:t>Wednesday </a:t>
            </a:r>
            <a:r>
              <a:rPr lang="en-US" sz="2000" b="1" dirty="0" smtClean="0"/>
              <a:t>February 11</a:t>
            </a:r>
            <a:r>
              <a:rPr lang="en-US" sz="2000" b="1" baseline="30000" dirty="0" smtClean="0"/>
              <a:t>th</a:t>
            </a:r>
            <a:r>
              <a:rPr lang="en-US" sz="2000" b="1" dirty="0" smtClean="0"/>
              <a:t> </a:t>
            </a:r>
            <a:r>
              <a:rPr lang="en-US" sz="2000" dirty="0" smtClean="0"/>
              <a:t>Central PDD</a:t>
            </a:r>
          </a:p>
          <a:p>
            <a:pPr algn="ctr"/>
            <a:endParaRPr lang="en-US" sz="2000" dirty="0" smtClean="0"/>
          </a:p>
          <a:p>
            <a:pPr algn="ctr"/>
            <a:endParaRPr lang="en-US" sz="2000" dirty="0" smtClean="0"/>
          </a:p>
          <a:p>
            <a:pPr algn="ctr"/>
            <a:r>
              <a:rPr lang="en-US" sz="2000" dirty="0" smtClean="0"/>
              <a:t>Tuesday </a:t>
            </a:r>
            <a:r>
              <a:rPr lang="en-US" sz="2000" b="1" dirty="0" smtClean="0"/>
              <a:t>February 17</a:t>
            </a:r>
            <a:r>
              <a:rPr lang="en-US" sz="2000" b="1" baseline="30000" dirty="0" smtClean="0"/>
              <a:t>th</a:t>
            </a:r>
            <a:r>
              <a:rPr lang="en-US" sz="2000" b="1" dirty="0" smtClean="0"/>
              <a:t> </a:t>
            </a:r>
            <a:r>
              <a:rPr lang="en-US" sz="2000" dirty="0" smtClean="0"/>
              <a:t>North Central PDD</a:t>
            </a:r>
          </a:p>
          <a:p>
            <a:pPr algn="ctr"/>
            <a:endParaRPr lang="en-US" sz="2000" dirty="0" smtClean="0"/>
          </a:p>
          <a:p>
            <a:pPr algn="ctr"/>
            <a:endParaRPr lang="en-US" sz="2000" dirty="0" smtClean="0"/>
          </a:p>
          <a:p>
            <a:pPr algn="ctr"/>
            <a:r>
              <a:rPr lang="en-US" sz="2000" dirty="0" smtClean="0"/>
              <a:t>Tuesday </a:t>
            </a:r>
            <a:r>
              <a:rPr lang="en-US" sz="2000" b="1" dirty="0" smtClean="0"/>
              <a:t>February 24</a:t>
            </a:r>
            <a:r>
              <a:rPr lang="en-US" sz="2000" b="1" baseline="30000" dirty="0" smtClean="0"/>
              <a:t>th</a:t>
            </a:r>
            <a:r>
              <a:rPr lang="en-US" sz="2000" b="1" dirty="0" smtClean="0"/>
              <a:t> </a:t>
            </a:r>
            <a:r>
              <a:rPr lang="en-US" sz="2000" dirty="0" smtClean="0"/>
              <a:t>Northeast PDD</a:t>
            </a:r>
          </a:p>
          <a:p>
            <a:pPr algn="ctr"/>
            <a:endParaRPr lang="en-US" sz="2000" dirty="0" smtClean="0"/>
          </a:p>
          <a:p>
            <a:pPr algn="ctr"/>
            <a:endParaRPr lang="en-US" sz="2000" dirty="0" smtClean="0"/>
          </a:p>
          <a:p>
            <a:pPr algn="ctr"/>
            <a:r>
              <a:rPr lang="en-US" sz="2000" dirty="0" smtClean="0"/>
              <a:t>Tuesday </a:t>
            </a:r>
            <a:r>
              <a:rPr lang="en-US" sz="2000" b="1" dirty="0" smtClean="0"/>
              <a:t>March 10</a:t>
            </a:r>
            <a:r>
              <a:rPr lang="en-US" sz="2000" b="1" baseline="30000" dirty="0" smtClean="0"/>
              <a:t>th</a:t>
            </a:r>
            <a:r>
              <a:rPr lang="en-US" sz="2000" b="1" dirty="0" smtClean="0"/>
              <a:t> </a:t>
            </a:r>
            <a:r>
              <a:rPr lang="en-US" sz="2000" dirty="0" smtClean="0"/>
              <a:t>Southwest PDD</a:t>
            </a:r>
          </a:p>
          <a:p>
            <a:pPr algn="ctr"/>
            <a:endParaRPr lang="en-US" sz="2000" dirty="0" smtClean="0"/>
          </a:p>
          <a:p>
            <a:pPr marL="0" indent="0" algn="ctr">
              <a:buNone/>
            </a:pPr>
            <a:endParaRPr lang="en-US" sz="2000" dirty="0" smtClean="0"/>
          </a:p>
          <a:p>
            <a:pPr algn="ctr"/>
            <a:r>
              <a:rPr lang="en-US" sz="2000" dirty="0" smtClean="0"/>
              <a:t>Tuesday </a:t>
            </a:r>
            <a:r>
              <a:rPr lang="en-US" sz="2000" b="1" dirty="0" smtClean="0"/>
              <a:t>March 17</a:t>
            </a:r>
            <a:r>
              <a:rPr lang="en-US" sz="2000" b="1" baseline="30000" dirty="0" smtClean="0"/>
              <a:t>th</a:t>
            </a:r>
            <a:r>
              <a:rPr lang="en-US" sz="2000" b="1" dirty="0" smtClean="0"/>
              <a:t> </a:t>
            </a:r>
            <a:r>
              <a:rPr lang="en-US" sz="2000" dirty="0" smtClean="0"/>
              <a:t>North Delta PDD </a:t>
            </a:r>
          </a:p>
          <a:p>
            <a:pPr algn="ctr"/>
            <a:endParaRPr lang="en-US" sz="2000" dirty="0"/>
          </a:p>
        </p:txBody>
      </p:sp>
    </p:spTree>
    <p:extLst>
      <p:ext uri="{BB962C8B-B14F-4D97-AF65-F5344CB8AC3E}">
        <p14:creationId xmlns:p14="http://schemas.microsoft.com/office/powerpoint/2010/main" val="76996267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Fiscal Update for 2016</a:t>
            </a:r>
            <a:endParaRPr lang="en-US" b="1" dirty="0"/>
          </a:p>
        </p:txBody>
      </p:sp>
      <p:sp>
        <p:nvSpPr>
          <p:cNvPr id="3" name="Content Placeholder 2"/>
          <p:cNvSpPr>
            <a:spLocks noGrp="1"/>
          </p:cNvSpPr>
          <p:nvPr>
            <p:ph idx="1"/>
          </p:nvPr>
        </p:nvSpPr>
        <p:spPr/>
        <p:txBody>
          <a:bodyPr/>
          <a:lstStyle/>
          <a:p>
            <a:r>
              <a:rPr lang="en-US" dirty="0" smtClean="0"/>
              <a:t>The State </a:t>
            </a:r>
            <a:r>
              <a:rPr lang="en-US" dirty="0"/>
              <a:t>G</a:t>
            </a:r>
            <a:r>
              <a:rPr lang="en-US" dirty="0" smtClean="0"/>
              <a:t>eneral </a:t>
            </a:r>
            <a:r>
              <a:rPr lang="en-US" dirty="0"/>
              <a:t>F</a:t>
            </a:r>
            <a:r>
              <a:rPr lang="en-US" dirty="0" smtClean="0"/>
              <a:t>und ran about </a:t>
            </a:r>
            <a:r>
              <a:rPr lang="en-US" b="1" u="sng" dirty="0" smtClean="0"/>
              <a:t>$88 million </a:t>
            </a:r>
            <a:r>
              <a:rPr lang="en-US" dirty="0" smtClean="0"/>
              <a:t>higher in October, November, and December 2014 than expected. </a:t>
            </a:r>
          </a:p>
          <a:p>
            <a:endParaRPr lang="en-US" dirty="0" smtClean="0"/>
          </a:p>
          <a:p>
            <a:r>
              <a:rPr lang="en-US" dirty="0" smtClean="0"/>
              <a:t>The Legislature could have up to </a:t>
            </a:r>
            <a:r>
              <a:rPr lang="en-US" b="1" u="sng" dirty="0" smtClean="0"/>
              <a:t>$200 million </a:t>
            </a:r>
            <a:r>
              <a:rPr lang="en-US" dirty="0" smtClean="0"/>
              <a:t>in additional income for the fiscal year 2016 budget to be adopted during this session.</a:t>
            </a:r>
          </a:p>
          <a:p>
            <a:endParaRPr lang="en-US" dirty="0" smtClean="0"/>
          </a:p>
          <a:p>
            <a:r>
              <a:rPr lang="en-US" dirty="0" smtClean="0"/>
              <a:t>In addition to the $88 million, there currently is about </a:t>
            </a:r>
            <a:r>
              <a:rPr lang="en-US" b="1" u="sng" dirty="0" smtClean="0"/>
              <a:t>$112 million </a:t>
            </a:r>
            <a:r>
              <a:rPr lang="en-US" dirty="0" smtClean="0"/>
              <a:t>in set-aside money that could be appropriated. The $112 million was set aside because the State’s “rainy day fund” is completely funded. </a:t>
            </a:r>
            <a:endParaRPr lang="en-US" dirty="0"/>
          </a:p>
        </p:txBody>
      </p:sp>
    </p:spTree>
    <p:extLst>
      <p:ext uri="{BB962C8B-B14F-4D97-AF65-F5344CB8AC3E}">
        <p14:creationId xmlns:p14="http://schemas.microsoft.com/office/powerpoint/2010/main" val="946498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Governor’s Budget Recommendations</a:t>
            </a:r>
            <a:endParaRPr lang="en-US" b="1" dirty="0"/>
          </a:p>
        </p:txBody>
      </p:sp>
      <p:sp>
        <p:nvSpPr>
          <p:cNvPr id="3" name="Subtitle 2"/>
          <p:cNvSpPr>
            <a:spLocks noGrp="1"/>
          </p:cNvSpPr>
          <p:nvPr>
            <p:ph type="subTitle" idx="1"/>
          </p:nvPr>
        </p:nvSpPr>
        <p:spPr/>
        <p:txBody>
          <a:bodyPr/>
          <a:lstStyle/>
          <a:p>
            <a:r>
              <a:rPr lang="en-US" dirty="0" smtClean="0"/>
              <a:t>2015 Regular Legislative Session</a:t>
            </a:r>
            <a:endParaRPr lang="en-US" dirty="0"/>
          </a:p>
        </p:txBody>
      </p:sp>
    </p:spTree>
    <p:extLst>
      <p:ext uri="{BB962C8B-B14F-4D97-AF65-F5344CB8AC3E}">
        <p14:creationId xmlns:p14="http://schemas.microsoft.com/office/powerpoint/2010/main" val="136230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Governor’s Recommendations Impacting County Government</a:t>
            </a:r>
            <a:endParaRPr lang="en-US" b="1" dirty="0"/>
          </a:p>
        </p:txBody>
      </p:sp>
      <p:sp>
        <p:nvSpPr>
          <p:cNvPr id="3" name="Content Placeholder 2"/>
          <p:cNvSpPr>
            <a:spLocks noGrp="1"/>
          </p:cNvSpPr>
          <p:nvPr>
            <p:ph idx="1"/>
          </p:nvPr>
        </p:nvSpPr>
        <p:spPr/>
        <p:txBody>
          <a:bodyPr>
            <a:normAutofit lnSpcReduction="10000"/>
          </a:bodyPr>
          <a:lstStyle/>
          <a:p>
            <a:r>
              <a:rPr lang="en-US" dirty="0" smtClean="0"/>
              <a:t>Another $32 million for State Aide Road Construction, making the total $52 million. (This would reflect last years revenue)  </a:t>
            </a:r>
            <a:r>
              <a:rPr lang="en-US" i="1" dirty="0" smtClean="0"/>
              <a:t>The Office of State Aid Road Construction is also making this same request</a:t>
            </a:r>
            <a:r>
              <a:rPr lang="en-US" dirty="0" smtClean="0"/>
              <a:t>. </a:t>
            </a:r>
          </a:p>
          <a:p>
            <a:pPr marL="0" indent="0">
              <a:buNone/>
            </a:pPr>
            <a:endParaRPr lang="en-US" dirty="0" smtClean="0"/>
          </a:p>
          <a:p>
            <a:r>
              <a:rPr lang="en-US" dirty="0" smtClean="0"/>
              <a:t>2.5 percent increase in MAEP from last years appropriation</a:t>
            </a:r>
          </a:p>
          <a:p>
            <a:pPr marL="0" indent="0">
              <a:buNone/>
            </a:pPr>
            <a:endParaRPr lang="en-US" dirty="0" smtClean="0"/>
          </a:p>
          <a:p>
            <a:r>
              <a:rPr lang="en-US" dirty="0" smtClean="0"/>
              <a:t>3.2 percent increase in the Homestead Exemption Reimbursement. (This increases the reimbursement from $84,454,641 to $87,150,000)</a:t>
            </a:r>
          </a:p>
          <a:p>
            <a:endParaRPr lang="en-US" dirty="0"/>
          </a:p>
          <a:p>
            <a:r>
              <a:rPr lang="en-US" dirty="0" smtClean="0"/>
              <a:t>Mississippi Department of Correction is level funded.</a:t>
            </a:r>
          </a:p>
          <a:p>
            <a:endParaRPr lang="en-US" dirty="0" smtClean="0"/>
          </a:p>
          <a:p>
            <a:endParaRPr lang="en-US" dirty="0" smtClean="0"/>
          </a:p>
          <a:p>
            <a:endParaRPr lang="en-US" dirty="0"/>
          </a:p>
        </p:txBody>
      </p:sp>
    </p:spTree>
    <p:extLst>
      <p:ext uri="{BB962C8B-B14F-4D97-AF65-F5344CB8AC3E}">
        <p14:creationId xmlns:p14="http://schemas.microsoft.com/office/powerpoint/2010/main" val="3038494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Joint Legislative Budget Committee </a:t>
            </a:r>
            <a:br>
              <a:rPr lang="en-US" b="1" dirty="0" smtClean="0"/>
            </a:br>
            <a:r>
              <a:rPr lang="en-US" b="1" dirty="0" smtClean="0"/>
              <a:t>Recommendations</a:t>
            </a:r>
            <a:endParaRPr lang="en-US" b="1" dirty="0"/>
          </a:p>
        </p:txBody>
      </p:sp>
      <p:sp>
        <p:nvSpPr>
          <p:cNvPr id="3" name="Subtitle 2"/>
          <p:cNvSpPr>
            <a:spLocks noGrp="1"/>
          </p:cNvSpPr>
          <p:nvPr>
            <p:ph type="subTitle" idx="1"/>
          </p:nvPr>
        </p:nvSpPr>
        <p:spPr/>
        <p:txBody>
          <a:bodyPr/>
          <a:lstStyle/>
          <a:p>
            <a:r>
              <a:rPr lang="en-US" dirty="0" smtClean="0"/>
              <a:t>2015 Regular Legislative Session</a:t>
            </a:r>
            <a:endParaRPr lang="en-US" dirty="0"/>
          </a:p>
        </p:txBody>
      </p:sp>
    </p:spTree>
    <p:extLst>
      <p:ext uri="{BB962C8B-B14F-4D97-AF65-F5344CB8AC3E}">
        <p14:creationId xmlns:p14="http://schemas.microsoft.com/office/powerpoint/2010/main" val="2497945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Joint Legislative Budget Committee Recommendations Impacting County Government </a:t>
            </a:r>
            <a:endParaRPr lang="en-US" b="1" dirty="0"/>
          </a:p>
        </p:txBody>
      </p:sp>
      <p:sp>
        <p:nvSpPr>
          <p:cNvPr id="3" name="Content Placeholder 2"/>
          <p:cNvSpPr>
            <a:spLocks noGrp="1"/>
          </p:cNvSpPr>
          <p:nvPr>
            <p:ph idx="1"/>
          </p:nvPr>
        </p:nvSpPr>
        <p:spPr>
          <a:xfrm>
            <a:off x="838200" y="2028825"/>
            <a:ext cx="10515600" cy="4351338"/>
          </a:xfrm>
        </p:spPr>
        <p:txBody>
          <a:bodyPr>
            <a:normAutofit/>
          </a:bodyPr>
          <a:lstStyle/>
          <a:p>
            <a:r>
              <a:rPr lang="en-US" dirty="0" smtClean="0"/>
              <a:t>Additional $20 million for State Aide Road Construction, making the total $40 million. </a:t>
            </a:r>
          </a:p>
          <a:p>
            <a:pPr marL="0" indent="0">
              <a:buNone/>
            </a:pPr>
            <a:endParaRPr lang="en-US" dirty="0" smtClean="0"/>
          </a:p>
          <a:p>
            <a:r>
              <a:rPr lang="en-US" dirty="0" smtClean="0"/>
              <a:t>1.4 percent increase in MAEP from last years appropriation</a:t>
            </a:r>
          </a:p>
          <a:p>
            <a:pPr marL="0" indent="0">
              <a:buNone/>
            </a:pPr>
            <a:endParaRPr lang="en-US" dirty="0" smtClean="0"/>
          </a:p>
          <a:p>
            <a:r>
              <a:rPr lang="en-US" dirty="0" smtClean="0"/>
              <a:t>Level funding of the Homestead Exemption Reimbursement. (This reflects a reimbursement of $84,454,641 from last year)</a:t>
            </a:r>
          </a:p>
          <a:p>
            <a:endParaRPr lang="en-US" dirty="0"/>
          </a:p>
          <a:p>
            <a:r>
              <a:rPr lang="en-US" dirty="0" smtClean="0"/>
              <a:t>Mississippi Department of Correction is level funded.</a:t>
            </a:r>
          </a:p>
          <a:p>
            <a:endParaRPr lang="en-US" dirty="0" smtClean="0"/>
          </a:p>
          <a:p>
            <a:endParaRPr lang="en-US" dirty="0" smtClean="0"/>
          </a:p>
          <a:p>
            <a:endParaRPr lang="en-US" dirty="0"/>
          </a:p>
        </p:txBody>
      </p:sp>
    </p:spTree>
    <p:extLst>
      <p:ext uri="{BB962C8B-B14F-4D97-AF65-F5344CB8AC3E}">
        <p14:creationId xmlns:p14="http://schemas.microsoft.com/office/powerpoint/2010/main" val="504410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3 Major Core Issues</a:t>
            </a:r>
            <a:r>
              <a:rPr lang="en-US" dirty="0" smtClean="0"/>
              <a:t/>
            </a:r>
            <a:br>
              <a:rPr lang="en-US" dirty="0" smtClean="0"/>
            </a:br>
            <a:r>
              <a:rPr lang="en-US" sz="2800" dirty="0" smtClean="0"/>
              <a:t>General/Revenue Bills</a:t>
            </a:r>
            <a:endParaRPr lang="en-US" sz="2800" dirty="0"/>
          </a:p>
        </p:txBody>
      </p:sp>
      <p:sp>
        <p:nvSpPr>
          <p:cNvPr id="3" name="Content Placeholder 2"/>
          <p:cNvSpPr>
            <a:spLocks noGrp="1"/>
          </p:cNvSpPr>
          <p:nvPr>
            <p:ph idx="1"/>
          </p:nvPr>
        </p:nvSpPr>
        <p:spPr/>
        <p:txBody>
          <a:bodyPr/>
          <a:lstStyle/>
          <a:p>
            <a:r>
              <a:rPr lang="en-US" dirty="0" smtClean="0"/>
              <a:t>County Infrastructure Funding (Short-Term)</a:t>
            </a:r>
          </a:p>
          <a:p>
            <a:endParaRPr lang="en-US" dirty="0" smtClean="0"/>
          </a:p>
          <a:p>
            <a:r>
              <a:rPr lang="en-US" dirty="0" smtClean="0"/>
              <a:t>911 Funding</a:t>
            </a:r>
          </a:p>
          <a:p>
            <a:endParaRPr lang="en-US" dirty="0" smtClean="0"/>
          </a:p>
          <a:p>
            <a:r>
              <a:rPr lang="en-US" dirty="0" smtClean="0"/>
              <a:t>Local Government Debt-Setoff </a:t>
            </a:r>
            <a:endParaRPr lang="en-US" dirty="0"/>
          </a:p>
        </p:txBody>
      </p:sp>
    </p:spTree>
    <p:extLst>
      <p:ext uri="{BB962C8B-B14F-4D97-AF65-F5344CB8AC3E}">
        <p14:creationId xmlns:p14="http://schemas.microsoft.com/office/powerpoint/2010/main" val="3376917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MAS 2015 Legislative Proposals </a:t>
            </a:r>
            <a:endParaRPr lang="en-US" b="1" dirty="0"/>
          </a:p>
        </p:txBody>
      </p:sp>
    </p:spTree>
    <p:extLst>
      <p:ext uri="{BB962C8B-B14F-4D97-AF65-F5344CB8AC3E}">
        <p14:creationId xmlns:p14="http://schemas.microsoft.com/office/powerpoint/2010/main" val="38157138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MAS 2015 Proposals</a:t>
            </a:r>
            <a:endParaRPr lang="en-US" b="1" dirty="0"/>
          </a:p>
        </p:txBody>
      </p:sp>
      <p:sp>
        <p:nvSpPr>
          <p:cNvPr id="3" name="Content Placeholder 2"/>
          <p:cNvSpPr>
            <a:spLocks noGrp="1"/>
          </p:cNvSpPr>
          <p:nvPr>
            <p:ph idx="1"/>
          </p:nvPr>
        </p:nvSpPr>
        <p:spPr>
          <a:xfrm>
            <a:off x="838199" y="1573376"/>
            <a:ext cx="10702159" cy="4969313"/>
          </a:xfrm>
        </p:spPr>
        <p:txBody>
          <a:bodyPr>
            <a:normAutofit fontScale="92500" lnSpcReduction="10000"/>
          </a:bodyPr>
          <a:lstStyle/>
          <a:p>
            <a:pPr algn="ctr">
              <a:buNone/>
            </a:pPr>
            <a:r>
              <a:rPr lang="en-US" b="1" dirty="0" smtClean="0"/>
              <a:t>Proposal 1</a:t>
            </a:r>
          </a:p>
          <a:p>
            <a:pPr algn="ctr">
              <a:buNone/>
            </a:pPr>
            <a:r>
              <a:rPr lang="en-US" dirty="0" smtClean="0"/>
              <a:t>The Mississippi Association of Supervisors requests legislation that will provide a salary realignment for county supervisors.</a:t>
            </a:r>
          </a:p>
          <a:p>
            <a:pPr algn="ctr">
              <a:buNone/>
            </a:pPr>
            <a:endParaRPr lang="en-US" dirty="0" smtClean="0"/>
          </a:p>
          <a:p>
            <a:pPr algn="ctr">
              <a:buNone/>
            </a:pPr>
            <a:r>
              <a:rPr lang="en-US" b="1" dirty="0" smtClean="0"/>
              <a:t>Proposal 2</a:t>
            </a:r>
          </a:p>
          <a:p>
            <a:pPr algn="ctr">
              <a:buNone/>
            </a:pPr>
            <a:r>
              <a:rPr lang="en-US" dirty="0" smtClean="0"/>
              <a:t>The Mississippi Association of Supervisors requests legislation that transfers 25 cents from the reimbursement received  by cell phone providers from the 911 surcharge to help with 911 funding.</a:t>
            </a:r>
          </a:p>
          <a:p>
            <a:pPr algn="ctr">
              <a:buNone/>
            </a:pPr>
            <a:endParaRPr lang="en-US" dirty="0"/>
          </a:p>
          <a:p>
            <a:pPr algn="ctr">
              <a:buNone/>
            </a:pPr>
            <a:r>
              <a:rPr lang="en-US" b="1" dirty="0"/>
              <a:t>Proposal </a:t>
            </a:r>
            <a:r>
              <a:rPr lang="en-US" b="1" dirty="0" smtClean="0"/>
              <a:t>3</a:t>
            </a:r>
            <a:endParaRPr lang="en-US" b="1" dirty="0"/>
          </a:p>
          <a:p>
            <a:pPr algn="ctr">
              <a:buNone/>
            </a:pPr>
            <a:r>
              <a:rPr lang="en-US" dirty="0"/>
              <a:t>The Mississippi Association of Supervisors requests legislation that will provide county governments the ability to reject state issued highways.</a:t>
            </a:r>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p:txBody>
      </p:sp>
    </p:spTree>
    <p:extLst>
      <p:ext uri="{BB962C8B-B14F-4D97-AF65-F5344CB8AC3E}">
        <p14:creationId xmlns:p14="http://schemas.microsoft.com/office/powerpoint/2010/main" val="156438276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1344</TotalTime>
  <Words>703</Words>
  <Application>Microsoft Macintosh PowerPoint</Application>
  <PresentationFormat>Custom</PresentationFormat>
  <Paragraphs>109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2015 Regular Legislative Session</vt:lpstr>
      <vt:lpstr>Fiscal Update for 2016</vt:lpstr>
      <vt:lpstr>Governor’s Budget Recommendations</vt:lpstr>
      <vt:lpstr>Governor’s Recommendations Impacting County Government</vt:lpstr>
      <vt:lpstr>Joint Legislative Budget Committee  Recommendations</vt:lpstr>
      <vt:lpstr>Joint Legislative Budget Committee Recommendations Impacting County Government </vt:lpstr>
      <vt:lpstr>3 Major Core Issues General/Revenue Bills</vt:lpstr>
      <vt:lpstr>MAS 2015 Legislative Proposals </vt:lpstr>
      <vt:lpstr>MAS 2015 Proposals</vt:lpstr>
      <vt:lpstr>MAS 2015 Proposals Cont’d</vt:lpstr>
      <vt:lpstr>MAS 2015 Ongoing  Initiatives </vt:lpstr>
      <vt:lpstr>MAS 2015 Ongoing Initiatives </vt:lpstr>
      <vt:lpstr>MAS 2015 Ongoing Initiatives </vt:lpstr>
      <vt:lpstr>As of the First Week of Session</vt:lpstr>
      <vt:lpstr>Helpful Reminders </vt:lpstr>
      <vt:lpstr>2015 PDD Capitol Visits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2015 Regular Legislation Session</dc:title>
  <dc:creator>Steve Gray</dc:creator>
  <cp:lastModifiedBy>Pat King</cp:lastModifiedBy>
  <cp:revision>33</cp:revision>
  <dcterms:created xsi:type="dcterms:W3CDTF">2014-11-17T16:09:47Z</dcterms:created>
  <dcterms:modified xsi:type="dcterms:W3CDTF">2015-01-16T16:57:58Z</dcterms:modified>
</cp:coreProperties>
</file>