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57" r:id="rId4"/>
    <p:sldId id="258" r:id="rId5"/>
    <p:sldId id="259" r:id="rId6"/>
    <p:sldId id="273" r:id="rId7"/>
    <p:sldId id="268" r:id="rId8"/>
    <p:sldId id="274" r:id="rId9"/>
    <p:sldId id="278" r:id="rId10"/>
    <p:sldId id="277" r:id="rId11"/>
    <p:sldId id="283" r:id="rId12"/>
    <p:sldId id="284" r:id="rId13"/>
    <p:sldId id="261" r:id="rId14"/>
    <p:sldId id="262" r:id="rId15"/>
    <p:sldId id="285" r:id="rId16"/>
    <p:sldId id="263" r:id="rId17"/>
    <p:sldId id="264" r:id="rId18"/>
    <p:sldId id="270" r:id="rId19"/>
    <p:sldId id="266" r:id="rId20"/>
    <p:sldId id="267" r:id="rId21"/>
    <p:sldId id="276" r:id="rId22"/>
    <p:sldId id="275" r:id="rId23"/>
    <p:sldId id="282" r:id="rId24"/>
    <p:sldId id="279" r:id="rId25"/>
    <p:sldId id="280" r:id="rId26"/>
    <p:sldId id="281" r:id="rId27"/>
    <p:sldId id="2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54"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852E70-38FC-4ECC-9534-F7BDBAD143C7}"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FD58E-EE5C-4ABE-84D6-B81E3E4952FF}" type="slidenum">
              <a:rPr lang="en-US" smtClean="0"/>
              <a:t>‹#›</a:t>
            </a:fld>
            <a:endParaRPr lang="en-US"/>
          </a:p>
        </p:txBody>
      </p:sp>
    </p:spTree>
    <p:extLst>
      <p:ext uri="{BB962C8B-B14F-4D97-AF65-F5344CB8AC3E}">
        <p14:creationId xmlns:p14="http://schemas.microsoft.com/office/powerpoint/2010/main" val="350358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852E70-38FC-4ECC-9534-F7BDBAD143C7}" type="datetimeFigureOut">
              <a:rPr lang="en-US" smtClean="0"/>
              <a:t>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FD58E-EE5C-4ABE-84D6-B81E3E4952FF}" type="slidenum">
              <a:rPr lang="en-US" smtClean="0"/>
              <a:t>‹#›</a:t>
            </a:fld>
            <a:endParaRPr lang="en-US"/>
          </a:p>
        </p:txBody>
      </p:sp>
    </p:spTree>
    <p:extLst>
      <p:ext uri="{BB962C8B-B14F-4D97-AF65-F5344CB8AC3E}">
        <p14:creationId xmlns:p14="http://schemas.microsoft.com/office/powerpoint/2010/main" val="23587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852E70-38FC-4ECC-9534-F7BDBAD143C7}"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FD58E-EE5C-4ABE-84D6-B81E3E4952FF}" type="slidenum">
              <a:rPr lang="en-US" smtClean="0"/>
              <a:t>‹#›</a:t>
            </a:fld>
            <a:endParaRPr lang="en-US"/>
          </a:p>
        </p:txBody>
      </p:sp>
    </p:spTree>
    <p:extLst>
      <p:ext uri="{BB962C8B-B14F-4D97-AF65-F5344CB8AC3E}">
        <p14:creationId xmlns:p14="http://schemas.microsoft.com/office/powerpoint/2010/main" val="272205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852E70-38FC-4ECC-9534-F7BDBAD143C7}"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FD58E-EE5C-4ABE-84D6-B81E3E4952F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26927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852E70-38FC-4ECC-9534-F7BDBAD143C7}"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FD58E-EE5C-4ABE-84D6-B81E3E4952FF}" type="slidenum">
              <a:rPr lang="en-US" smtClean="0"/>
              <a:t>‹#›</a:t>
            </a:fld>
            <a:endParaRPr lang="en-US"/>
          </a:p>
        </p:txBody>
      </p:sp>
    </p:spTree>
    <p:extLst>
      <p:ext uri="{BB962C8B-B14F-4D97-AF65-F5344CB8AC3E}">
        <p14:creationId xmlns:p14="http://schemas.microsoft.com/office/powerpoint/2010/main" val="3474361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852E70-38FC-4ECC-9534-F7BDBAD143C7}" type="datetimeFigureOut">
              <a:rPr lang="en-US" smtClean="0"/>
              <a:t>1/5/2016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FD58E-EE5C-4ABE-84D6-B81E3E4952FF}" type="slidenum">
              <a:rPr lang="en-US" smtClean="0"/>
              <a:t>‹#›</a:t>
            </a:fld>
            <a:endParaRPr lang="en-US"/>
          </a:p>
        </p:txBody>
      </p:sp>
    </p:spTree>
    <p:extLst>
      <p:ext uri="{BB962C8B-B14F-4D97-AF65-F5344CB8AC3E}">
        <p14:creationId xmlns:p14="http://schemas.microsoft.com/office/powerpoint/2010/main" val="3422978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852E70-38FC-4ECC-9534-F7BDBAD143C7}" type="datetimeFigureOut">
              <a:rPr lang="en-US" smtClean="0"/>
              <a:t>1/5/2016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FD58E-EE5C-4ABE-84D6-B81E3E4952FF}" type="slidenum">
              <a:rPr lang="en-US" smtClean="0"/>
              <a:t>‹#›</a:t>
            </a:fld>
            <a:endParaRPr lang="en-US"/>
          </a:p>
        </p:txBody>
      </p:sp>
    </p:spTree>
    <p:extLst>
      <p:ext uri="{BB962C8B-B14F-4D97-AF65-F5344CB8AC3E}">
        <p14:creationId xmlns:p14="http://schemas.microsoft.com/office/powerpoint/2010/main" val="619872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852E70-38FC-4ECC-9534-F7BDBAD143C7}"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FD58E-EE5C-4ABE-84D6-B81E3E4952FF}" type="slidenum">
              <a:rPr lang="en-US" smtClean="0"/>
              <a:t>‹#›</a:t>
            </a:fld>
            <a:endParaRPr lang="en-US"/>
          </a:p>
        </p:txBody>
      </p:sp>
    </p:spTree>
    <p:extLst>
      <p:ext uri="{BB962C8B-B14F-4D97-AF65-F5344CB8AC3E}">
        <p14:creationId xmlns:p14="http://schemas.microsoft.com/office/powerpoint/2010/main" val="1257404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852E70-38FC-4ECC-9534-F7BDBAD143C7}"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FD58E-EE5C-4ABE-84D6-B81E3E4952FF}" type="slidenum">
              <a:rPr lang="en-US" smtClean="0"/>
              <a:t>‹#›</a:t>
            </a:fld>
            <a:endParaRPr lang="en-US"/>
          </a:p>
        </p:txBody>
      </p:sp>
    </p:spTree>
    <p:extLst>
      <p:ext uri="{BB962C8B-B14F-4D97-AF65-F5344CB8AC3E}">
        <p14:creationId xmlns:p14="http://schemas.microsoft.com/office/powerpoint/2010/main" val="366753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E852E70-38FC-4ECC-9534-F7BDBAD143C7}"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FD58E-EE5C-4ABE-84D6-B81E3E4952FF}" type="slidenum">
              <a:rPr lang="en-US" smtClean="0"/>
              <a:t>‹#›</a:t>
            </a:fld>
            <a:endParaRPr lang="en-US"/>
          </a:p>
        </p:txBody>
      </p:sp>
    </p:spTree>
    <p:extLst>
      <p:ext uri="{BB962C8B-B14F-4D97-AF65-F5344CB8AC3E}">
        <p14:creationId xmlns:p14="http://schemas.microsoft.com/office/powerpoint/2010/main" val="217251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852E70-38FC-4ECC-9534-F7BDBAD143C7}"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FD58E-EE5C-4ABE-84D6-B81E3E4952FF}" type="slidenum">
              <a:rPr lang="en-US" smtClean="0"/>
              <a:t>‹#›</a:t>
            </a:fld>
            <a:endParaRPr lang="en-US"/>
          </a:p>
        </p:txBody>
      </p:sp>
    </p:spTree>
    <p:extLst>
      <p:ext uri="{BB962C8B-B14F-4D97-AF65-F5344CB8AC3E}">
        <p14:creationId xmlns:p14="http://schemas.microsoft.com/office/powerpoint/2010/main" val="36828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852E70-38FC-4ECC-9534-F7BDBAD143C7}" type="datetimeFigureOut">
              <a:rPr lang="en-US" smtClean="0"/>
              <a:t>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FD58E-EE5C-4ABE-84D6-B81E3E4952FF}" type="slidenum">
              <a:rPr lang="en-US" smtClean="0"/>
              <a:t>‹#›</a:t>
            </a:fld>
            <a:endParaRPr lang="en-US"/>
          </a:p>
        </p:txBody>
      </p:sp>
    </p:spTree>
    <p:extLst>
      <p:ext uri="{BB962C8B-B14F-4D97-AF65-F5344CB8AC3E}">
        <p14:creationId xmlns:p14="http://schemas.microsoft.com/office/powerpoint/2010/main" val="162794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852E70-38FC-4ECC-9534-F7BDBAD143C7}" type="datetimeFigureOut">
              <a:rPr lang="en-US" smtClean="0"/>
              <a:t>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2FD58E-EE5C-4ABE-84D6-B81E3E4952FF}" type="slidenum">
              <a:rPr lang="en-US" smtClean="0"/>
              <a:t>‹#›</a:t>
            </a:fld>
            <a:endParaRPr lang="en-US"/>
          </a:p>
        </p:txBody>
      </p:sp>
    </p:spTree>
    <p:extLst>
      <p:ext uri="{BB962C8B-B14F-4D97-AF65-F5344CB8AC3E}">
        <p14:creationId xmlns:p14="http://schemas.microsoft.com/office/powerpoint/2010/main" val="149861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E852E70-38FC-4ECC-9534-F7BDBAD143C7}" type="datetimeFigureOut">
              <a:rPr lang="en-US" smtClean="0"/>
              <a:t>1/5/2016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72FD58E-EE5C-4ABE-84D6-B81E3E4952FF}" type="slidenum">
              <a:rPr lang="en-US" smtClean="0"/>
              <a:t>‹#›</a:t>
            </a:fld>
            <a:endParaRPr lang="en-US"/>
          </a:p>
        </p:txBody>
      </p:sp>
    </p:spTree>
    <p:extLst>
      <p:ext uri="{BB962C8B-B14F-4D97-AF65-F5344CB8AC3E}">
        <p14:creationId xmlns:p14="http://schemas.microsoft.com/office/powerpoint/2010/main" val="2596439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E852E70-38FC-4ECC-9534-F7BDBAD143C7}" type="datetimeFigureOut">
              <a:rPr lang="en-US" smtClean="0"/>
              <a:t>1/5/2016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72FD58E-EE5C-4ABE-84D6-B81E3E4952FF}" type="slidenum">
              <a:rPr lang="en-US" smtClean="0"/>
              <a:t>‹#›</a:t>
            </a:fld>
            <a:endParaRPr lang="en-US"/>
          </a:p>
        </p:txBody>
      </p:sp>
    </p:spTree>
    <p:extLst>
      <p:ext uri="{BB962C8B-B14F-4D97-AF65-F5344CB8AC3E}">
        <p14:creationId xmlns:p14="http://schemas.microsoft.com/office/powerpoint/2010/main" val="129016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E852E70-38FC-4ECC-9534-F7BDBAD143C7}" type="datetimeFigureOut">
              <a:rPr lang="en-US" smtClean="0"/>
              <a:t>1/5/2016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72FD58E-EE5C-4ABE-84D6-B81E3E4952FF}" type="slidenum">
              <a:rPr lang="en-US" smtClean="0"/>
              <a:t>‹#›</a:t>
            </a:fld>
            <a:endParaRPr lang="en-US"/>
          </a:p>
        </p:txBody>
      </p:sp>
    </p:spTree>
    <p:extLst>
      <p:ext uri="{BB962C8B-B14F-4D97-AF65-F5344CB8AC3E}">
        <p14:creationId xmlns:p14="http://schemas.microsoft.com/office/powerpoint/2010/main" val="246062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852E70-38FC-4ECC-9534-F7BDBAD143C7}" type="datetimeFigureOut">
              <a:rPr lang="en-US" smtClean="0"/>
              <a:t>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FD58E-EE5C-4ABE-84D6-B81E3E4952FF}" type="slidenum">
              <a:rPr lang="en-US" smtClean="0"/>
              <a:t>‹#›</a:t>
            </a:fld>
            <a:endParaRPr lang="en-US"/>
          </a:p>
        </p:txBody>
      </p:sp>
    </p:spTree>
    <p:extLst>
      <p:ext uri="{BB962C8B-B14F-4D97-AF65-F5344CB8AC3E}">
        <p14:creationId xmlns:p14="http://schemas.microsoft.com/office/powerpoint/2010/main" val="399031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E852E70-38FC-4ECC-9534-F7BDBAD143C7}" type="datetimeFigureOut">
              <a:rPr lang="en-US" smtClean="0"/>
              <a:t>1/5/2016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72FD58E-EE5C-4ABE-84D6-B81E3E4952FF}" type="slidenum">
              <a:rPr lang="en-US" smtClean="0"/>
              <a:t>‹#›</a:t>
            </a:fld>
            <a:endParaRPr lang="en-US"/>
          </a:p>
        </p:txBody>
      </p:sp>
    </p:spTree>
    <p:extLst>
      <p:ext uri="{BB962C8B-B14F-4D97-AF65-F5344CB8AC3E}">
        <p14:creationId xmlns:p14="http://schemas.microsoft.com/office/powerpoint/2010/main" val="29130063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naco.org/sites/default/files/documents/NACO_MediaGuide2013.pdf" TargetMode="External"/><Relationship Id="rId2" Type="http://schemas.openxmlformats.org/officeDocument/2006/relationships/hyperlink" Target="http://www.naco.org/sites/default/files/documents/WotusOpEdGuidance.pdf" TargetMode="Externa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mssupervisors.org/" TargetMode="External"/><Relationship Id="rId13" Type="http://schemas.openxmlformats.org/officeDocument/2006/relationships/image" Target="../media/image27.emf"/><Relationship Id="rId3" Type="http://schemas.openxmlformats.org/officeDocument/2006/relationships/hyperlink" Target="mailto:sgray@massup.org" TargetMode="External"/><Relationship Id="rId7" Type="http://schemas.openxmlformats.org/officeDocument/2006/relationships/hyperlink" Target="mailto:dsurrette@massup.org" TargetMode="External"/><Relationship Id="rId12" Type="http://schemas.openxmlformats.org/officeDocument/2006/relationships/image" Target="../media/image26.jpeg"/><Relationship Id="rId2" Type="http://schemas.openxmlformats.org/officeDocument/2006/relationships/hyperlink" Target="mailto:sspangler@massup.org" TargetMode="External"/><Relationship Id="rId16" Type="http://schemas.openxmlformats.org/officeDocument/2006/relationships/image" Target="../media/image30.emf"/><Relationship Id="rId1" Type="http://schemas.openxmlformats.org/officeDocument/2006/relationships/slideLayout" Target="../slideLayouts/slideLayout7.xml"/><Relationship Id="rId6" Type="http://schemas.openxmlformats.org/officeDocument/2006/relationships/hyperlink" Target="mailto:rskannal@massup.org" TargetMode="External"/><Relationship Id="rId11" Type="http://schemas.openxmlformats.org/officeDocument/2006/relationships/image" Target="../media/image25.jpeg"/><Relationship Id="rId5" Type="http://schemas.openxmlformats.org/officeDocument/2006/relationships/hyperlink" Target="mailto:lscott@massup.org" TargetMode="External"/><Relationship Id="rId15" Type="http://schemas.openxmlformats.org/officeDocument/2006/relationships/image" Target="../media/image29.emf"/><Relationship Id="rId10" Type="http://schemas.openxmlformats.org/officeDocument/2006/relationships/image" Target="../media/image24.jpeg"/><Relationship Id="rId4" Type="http://schemas.openxmlformats.org/officeDocument/2006/relationships/hyperlink" Target="mailto:dhopkins@massup.org" TargetMode="External"/><Relationship Id="rId9" Type="http://schemas.openxmlformats.org/officeDocument/2006/relationships/image" Target="../media/image7.png"/><Relationship Id="rId14" Type="http://schemas.openxmlformats.org/officeDocument/2006/relationships/image" Target="../media/image28.emf"/></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billstatus.ls.state.ms.us/members/hr_membs.xml" TargetMode="External"/><Relationship Id="rId7" Type="http://schemas.openxmlformats.org/officeDocument/2006/relationships/hyperlink" Target="http://www.governorbryant.com/"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hyperlink" Target="http://www.ltgovreeves.ms.gov/Pages/Home.aspx" TargetMode="External"/><Relationship Id="rId5" Type="http://schemas.openxmlformats.org/officeDocument/2006/relationships/hyperlink" Target="http://www.legislature.ms.gov/Pages/Contact.aspx" TargetMode="External"/><Relationship Id="rId4" Type="http://schemas.openxmlformats.org/officeDocument/2006/relationships/hyperlink" Target="http://billstatus.ls.state.ms.us/members/ss_membs.x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dworldnews.com/wp-content/uploads/US-Capit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18350" y="1189121"/>
            <a:ext cx="5372100" cy="923330"/>
          </a:xfrm>
          <a:prstGeom prst="rect">
            <a:avLst/>
          </a:prstGeom>
          <a:noFill/>
        </p:spPr>
        <p:txBody>
          <a:bodyPr wrap="square" rtlCol="0">
            <a:spAutoFit/>
          </a:bodyPr>
          <a:lstStyle/>
          <a:p>
            <a:pPr algn="ctr"/>
            <a:r>
              <a:rPr lang="en-US" sz="5400" dirty="0" smtClean="0">
                <a:latin typeface="Arabic Typesetting" panose="03020402040406030203" pitchFamily="66" charset="-78"/>
                <a:cs typeface="Arabic Typesetting" panose="03020402040406030203" pitchFamily="66" charset="-78"/>
              </a:rPr>
              <a:t>2016 Legislative Session </a:t>
            </a:r>
          </a:p>
        </p:txBody>
      </p:sp>
      <p:sp>
        <p:nvSpPr>
          <p:cNvPr id="6" name="TextBox 5"/>
          <p:cNvSpPr txBox="1"/>
          <p:nvPr/>
        </p:nvSpPr>
        <p:spPr>
          <a:xfrm>
            <a:off x="9042400" y="1696952"/>
            <a:ext cx="3022600" cy="830997"/>
          </a:xfrm>
          <a:prstGeom prst="rect">
            <a:avLst/>
          </a:prstGeom>
          <a:noFill/>
        </p:spPr>
        <p:txBody>
          <a:bodyPr wrap="square" rtlCol="0">
            <a:spAutoFit/>
          </a:bodyPr>
          <a:lstStyle/>
          <a:p>
            <a:pPr algn="ctr"/>
            <a:r>
              <a:rPr lang="en-US" sz="4800" dirty="0" smtClean="0">
                <a:latin typeface="Arial Narrow" panose="020B0606020202030204" pitchFamily="34" charset="0"/>
              </a:rPr>
              <a:t>ADVOCACY</a:t>
            </a:r>
          </a:p>
        </p:txBody>
      </p:sp>
      <p:sp>
        <p:nvSpPr>
          <p:cNvPr id="7" name="TextBox 6"/>
          <p:cNvSpPr txBox="1"/>
          <p:nvPr/>
        </p:nvSpPr>
        <p:spPr>
          <a:xfrm>
            <a:off x="9467850" y="2204783"/>
            <a:ext cx="3022600" cy="784830"/>
          </a:xfrm>
          <a:prstGeom prst="rect">
            <a:avLst/>
          </a:prstGeom>
          <a:noFill/>
        </p:spPr>
        <p:txBody>
          <a:bodyPr wrap="square" rtlCol="0">
            <a:spAutoFit/>
          </a:bodyPr>
          <a:lstStyle/>
          <a:p>
            <a:pPr algn="ctr"/>
            <a:r>
              <a:rPr lang="en-US" sz="4500" i="1" dirty="0" smtClean="0">
                <a:latin typeface="Bodoni MT" panose="02070603080606020203" pitchFamily="18" charset="0"/>
              </a:rPr>
              <a:t>toolkit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4380" y="154055"/>
            <a:ext cx="1164343" cy="1164343"/>
          </a:xfrm>
          <a:prstGeom prst="ellipse">
            <a:avLst/>
          </a:prstGeom>
        </p:spPr>
      </p:pic>
    </p:spTree>
    <p:extLst>
      <p:ext uri="{BB962C8B-B14F-4D97-AF65-F5344CB8AC3E}">
        <p14:creationId xmlns:p14="http://schemas.microsoft.com/office/powerpoint/2010/main" val="3920512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440018"/>
            <a:ext cx="9404723" cy="1400530"/>
          </a:xfrm>
        </p:spPr>
        <p:txBody>
          <a:bodyPr/>
          <a:lstStyle/>
          <a:p>
            <a:pPr algn="ctr"/>
            <a:r>
              <a:rPr lang="en-US" dirty="0" smtClean="0"/>
              <a:t>Legislative Budget Office</a:t>
            </a:r>
            <a:endParaRPr lang="en-US" dirty="0"/>
          </a:p>
        </p:txBody>
      </p:sp>
      <p:sp>
        <p:nvSpPr>
          <p:cNvPr id="4" name="Rectangle 3"/>
          <p:cNvSpPr/>
          <p:nvPr/>
        </p:nvSpPr>
        <p:spPr>
          <a:xfrm>
            <a:off x="876300" y="1460500"/>
            <a:ext cx="9550400" cy="5080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dirty="0" smtClean="0">
                <a:solidFill>
                  <a:schemeClr val="bg1"/>
                </a:solidFill>
              </a:rPr>
              <a:t> </a:t>
            </a:r>
            <a:endParaRPr lang="en-US" dirty="0">
              <a:solidFill>
                <a:schemeClr val="bg1"/>
              </a:solidFill>
            </a:endParaRPr>
          </a:p>
        </p:txBody>
      </p:sp>
      <p:sp>
        <p:nvSpPr>
          <p:cNvPr id="5" name="TextBox 4"/>
          <p:cNvSpPr txBox="1"/>
          <p:nvPr/>
        </p:nvSpPr>
        <p:spPr>
          <a:xfrm>
            <a:off x="1141410" y="1655882"/>
            <a:ext cx="8993190" cy="1600438"/>
          </a:xfrm>
          <a:prstGeom prst="rect">
            <a:avLst/>
          </a:prstGeom>
          <a:noFill/>
        </p:spPr>
        <p:txBody>
          <a:bodyPr wrap="square" rtlCol="0">
            <a:spAutoFit/>
          </a:bodyPr>
          <a:lstStyle/>
          <a:p>
            <a:r>
              <a:rPr lang="en-US" b="1" dirty="0" smtClean="0">
                <a:solidFill>
                  <a:schemeClr val="bg1"/>
                </a:solidFill>
              </a:rPr>
              <a:t>Fiscal Year 2017</a:t>
            </a:r>
          </a:p>
          <a:p>
            <a:pPr marL="285750" indent="-285750">
              <a:buFont typeface="Arial" panose="020B0604020202020204" pitchFamily="34" charset="0"/>
              <a:buChar char="•"/>
            </a:pPr>
            <a:r>
              <a:rPr lang="en-US" sz="2000" dirty="0" smtClean="0">
                <a:solidFill>
                  <a:schemeClr val="bg1"/>
                </a:solidFill>
              </a:rPr>
              <a:t>As adopted by the Governor and the Joint Legislative Budget Committee totals $6,2 billion and reflects and increase in anticipated revenue of 1.9% above the revised Fiscal Year 2016 revenue estimate.</a:t>
            </a:r>
          </a:p>
        </p:txBody>
      </p:sp>
      <p:sp>
        <p:nvSpPr>
          <p:cNvPr id="6" name="Rectangle 5"/>
          <p:cNvSpPr/>
          <p:nvPr/>
        </p:nvSpPr>
        <p:spPr>
          <a:xfrm>
            <a:off x="4385910" y="3126704"/>
            <a:ext cx="5748690" cy="369332"/>
          </a:xfrm>
          <a:prstGeom prst="rect">
            <a:avLst/>
          </a:prstGeom>
        </p:spPr>
        <p:txBody>
          <a:bodyPr wrap="none">
            <a:spAutoFit/>
          </a:bodyPr>
          <a:lstStyle/>
          <a:p>
            <a:r>
              <a:rPr lang="en-US" dirty="0" smtClean="0">
                <a:solidFill>
                  <a:schemeClr val="bg1"/>
                </a:solidFill>
              </a:rPr>
              <a:t>(</a:t>
            </a:r>
            <a:r>
              <a:rPr lang="en-US" sz="1600" dirty="0" smtClean="0">
                <a:solidFill>
                  <a:srgbClr val="C00000"/>
                </a:solidFill>
              </a:rPr>
              <a:t>1.9</a:t>
            </a:r>
            <a:r>
              <a:rPr lang="en-US" sz="1600" dirty="0">
                <a:solidFill>
                  <a:srgbClr val="C00000"/>
                </a:solidFill>
              </a:rPr>
              <a:t>% anticipated increase </a:t>
            </a:r>
            <a:r>
              <a:rPr lang="en-US" sz="1600" dirty="0" smtClean="0">
                <a:solidFill>
                  <a:srgbClr val="C00000"/>
                </a:solidFill>
              </a:rPr>
              <a:t>is an </a:t>
            </a:r>
            <a:r>
              <a:rPr lang="en-US" sz="1600" u="sng" dirty="0" smtClean="0">
                <a:solidFill>
                  <a:srgbClr val="C00000"/>
                </a:solidFill>
              </a:rPr>
              <a:t>additional $106 million</a:t>
            </a:r>
            <a:r>
              <a:rPr lang="en-US" dirty="0" smtClean="0">
                <a:solidFill>
                  <a:srgbClr val="C00000"/>
                </a:solidFill>
              </a:rPr>
              <a:t>.</a:t>
            </a:r>
            <a:r>
              <a:rPr lang="en-US" dirty="0" smtClean="0">
                <a:solidFill>
                  <a:schemeClr val="bg1"/>
                </a:solidFill>
              </a:rPr>
              <a:t>)</a:t>
            </a:r>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221853481"/>
              </p:ext>
            </p:extLst>
          </p:nvPr>
        </p:nvGraphicFramePr>
        <p:xfrm>
          <a:off x="1656672" y="4198977"/>
          <a:ext cx="8668428" cy="736600"/>
        </p:xfrm>
        <a:graphic>
          <a:graphicData uri="http://schemas.openxmlformats.org/drawingml/2006/table">
            <a:tbl>
              <a:tblPr firstRow="1" bandRow="1">
                <a:tableStyleId>{22838BEF-8BB2-4498-84A7-C5851F593DF1}</a:tableStyleId>
              </a:tblPr>
              <a:tblGrid>
                <a:gridCol w="2167107"/>
                <a:gridCol w="2167107"/>
                <a:gridCol w="2167107"/>
                <a:gridCol w="2167107"/>
              </a:tblGrid>
              <a:tr h="310198">
                <a:tc>
                  <a:txBody>
                    <a:bodyPr/>
                    <a:lstStyle/>
                    <a:p>
                      <a:r>
                        <a:rPr lang="en-US" dirty="0" smtClean="0"/>
                        <a:t>2015 Actual</a:t>
                      </a:r>
                      <a:endParaRPr lang="en-US" dirty="0"/>
                    </a:p>
                  </a:txBody>
                  <a:tcPr/>
                </a:tc>
                <a:tc>
                  <a:txBody>
                    <a:bodyPr/>
                    <a:lstStyle/>
                    <a:p>
                      <a:r>
                        <a:rPr lang="en-US" dirty="0" smtClean="0"/>
                        <a:t>2016 Estimated</a:t>
                      </a:r>
                      <a:endParaRPr lang="en-US" dirty="0"/>
                    </a:p>
                  </a:txBody>
                  <a:tcPr/>
                </a:tc>
                <a:tc>
                  <a:txBody>
                    <a:bodyPr/>
                    <a:lstStyle/>
                    <a:p>
                      <a:r>
                        <a:rPr lang="en-US" dirty="0" smtClean="0"/>
                        <a:t>2017 Requested</a:t>
                      </a:r>
                      <a:endParaRPr lang="en-US" dirty="0"/>
                    </a:p>
                  </a:txBody>
                  <a:tcPr/>
                </a:tc>
                <a:tc>
                  <a:txBody>
                    <a:bodyPr/>
                    <a:lstStyle/>
                    <a:p>
                      <a:r>
                        <a:rPr lang="en-US" dirty="0" smtClean="0"/>
                        <a:t>2017 </a:t>
                      </a:r>
                      <a:r>
                        <a:rPr lang="en-US" dirty="0" err="1" smtClean="0"/>
                        <a:t>Recom</a:t>
                      </a:r>
                      <a:r>
                        <a:rPr lang="en-US" dirty="0" smtClean="0"/>
                        <a:t>.</a:t>
                      </a:r>
                      <a:endParaRPr lang="en-US" dirty="0"/>
                    </a:p>
                  </a:txBody>
                  <a:tcPr/>
                </a:tc>
              </a:tr>
              <a:tr h="370840">
                <a:tc>
                  <a:txBody>
                    <a:bodyPr/>
                    <a:lstStyle/>
                    <a:p>
                      <a:r>
                        <a:rPr lang="en-US" dirty="0" smtClean="0"/>
                        <a:t>$84,454,641.00</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$84,454,641.00</a:t>
                      </a:r>
                      <a:endParaRPr lang="en-US" dirty="0"/>
                    </a:p>
                  </a:txBody>
                  <a:tcPr/>
                </a:tc>
                <a:tc>
                  <a:txBody>
                    <a:bodyPr/>
                    <a:lstStyle/>
                    <a:p>
                      <a:r>
                        <a:rPr lang="en-US" dirty="0" smtClean="0"/>
                        <a:t>$87,500,000.00</a:t>
                      </a:r>
                      <a:endParaRPr lang="en-US" dirty="0"/>
                    </a:p>
                  </a:txBody>
                  <a:tcPr/>
                </a:tc>
                <a:tc>
                  <a:txBody>
                    <a:bodyPr/>
                    <a:lstStyle/>
                    <a:p>
                      <a:r>
                        <a:rPr lang="en-US" dirty="0" smtClean="0"/>
                        <a:t>$84,454,641.00</a:t>
                      </a:r>
                      <a:endParaRPr lang="en-US" dirty="0"/>
                    </a:p>
                  </a:txBody>
                  <a:tcPr/>
                </a:tc>
              </a:tr>
            </a:tbl>
          </a:graphicData>
        </a:graphic>
      </p:graphicFrame>
      <p:sp>
        <p:nvSpPr>
          <p:cNvPr id="9" name="TextBox 8"/>
          <p:cNvSpPr txBox="1"/>
          <p:nvPr/>
        </p:nvSpPr>
        <p:spPr>
          <a:xfrm>
            <a:off x="3657480" y="3908167"/>
            <a:ext cx="4372583" cy="338554"/>
          </a:xfrm>
          <a:prstGeom prst="rect">
            <a:avLst/>
          </a:prstGeom>
          <a:noFill/>
        </p:spPr>
        <p:txBody>
          <a:bodyPr wrap="square" rtlCol="0">
            <a:spAutoFit/>
          </a:bodyPr>
          <a:lstStyle/>
          <a:p>
            <a:pPr algn="ctr"/>
            <a:r>
              <a:rPr lang="en-US" sz="1600" b="1" dirty="0" smtClean="0">
                <a:solidFill>
                  <a:schemeClr val="bg1"/>
                </a:solidFill>
              </a:rPr>
              <a:t>Homestead Exemption Reimbursement</a:t>
            </a:r>
            <a:endParaRPr lang="en-US" sz="1600" b="1"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727834500"/>
              </p:ext>
            </p:extLst>
          </p:nvPr>
        </p:nvGraphicFramePr>
        <p:xfrm>
          <a:off x="1656672" y="5374760"/>
          <a:ext cx="8668428" cy="736600"/>
        </p:xfrm>
        <a:graphic>
          <a:graphicData uri="http://schemas.openxmlformats.org/drawingml/2006/table">
            <a:tbl>
              <a:tblPr firstRow="1" bandRow="1">
                <a:tableStyleId>{22838BEF-8BB2-4498-84A7-C5851F593DF1}</a:tableStyleId>
              </a:tblPr>
              <a:tblGrid>
                <a:gridCol w="2167107"/>
                <a:gridCol w="2167107"/>
                <a:gridCol w="2167107"/>
                <a:gridCol w="2167107"/>
              </a:tblGrid>
              <a:tr h="310198">
                <a:tc>
                  <a:txBody>
                    <a:bodyPr/>
                    <a:lstStyle/>
                    <a:p>
                      <a:r>
                        <a:rPr lang="en-US" dirty="0" smtClean="0"/>
                        <a:t>2015 Actual</a:t>
                      </a:r>
                      <a:endParaRPr lang="en-US" dirty="0"/>
                    </a:p>
                  </a:txBody>
                  <a:tcPr/>
                </a:tc>
                <a:tc>
                  <a:txBody>
                    <a:bodyPr/>
                    <a:lstStyle/>
                    <a:p>
                      <a:r>
                        <a:rPr lang="en-US" dirty="0" smtClean="0"/>
                        <a:t>2016 Estimated</a:t>
                      </a:r>
                      <a:endParaRPr lang="en-US" dirty="0"/>
                    </a:p>
                  </a:txBody>
                  <a:tcPr/>
                </a:tc>
                <a:tc>
                  <a:txBody>
                    <a:bodyPr/>
                    <a:lstStyle/>
                    <a:p>
                      <a:r>
                        <a:rPr lang="en-US" dirty="0" smtClean="0"/>
                        <a:t>2017 Requested</a:t>
                      </a:r>
                      <a:endParaRPr lang="en-US" dirty="0"/>
                    </a:p>
                  </a:txBody>
                  <a:tcPr/>
                </a:tc>
                <a:tc>
                  <a:txBody>
                    <a:bodyPr/>
                    <a:lstStyle/>
                    <a:p>
                      <a:r>
                        <a:rPr lang="en-US" dirty="0" smtClean="0"/>
                        <a:t>2017 </a:t>
                      </a:r>
                      <a:r>
                        <a:rPr lang="en-US" dirty="0" err="1" smtClean="0"/>
                        <a:t>Recom</a:t>
                      </a:r>
                      <a:r>
                        <a:rPr lang="en-US" dirty="0" smtClean="0"/>
                        <a:t>.</a:t>
                      </a:r>
                      <a:endParaRPr lang="en-US" dirty="0"/>
                    </a:p>
                  </a:txBody>
                  <a:tcPr/>
                </a:tc>
              </a:tr>
              <a:tr h="370840">
                <a:tc>
                  <a:txBody>
                    <a:bodyPr/>
                    <a:lstStyle/>
                    <a:p>
                      <a:r>
                        <a:rPr lang="en-US" dirty="0" smtClean="0"/>
                        <a:t>$11,305,533.00</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$7,391,250.00</a:t>
                      </a:r>
                      <a:endParaRPr lang="en-US" dirty="0"/>
                    </a:p>
                  </a:txBody>
                  <a:tcPr/>
                </a:tc>
                <a:tc>
                  <a:txBody>
                    <a:bodyPr/>
                    <a:lstStyle/>
                    <a:p>
                      <a:r>
                        <a:rPr lang="en-US" dirty="0" smtClean="0"/>
                        <a:t>$5,462,134.00</a:t>
                      </a:r>
                      <a:endParaRPr lang="en-US" dirty="0"/>
                    </a:p>
                  </a:txBody>
                  <a:tcPr/>
                </a:tc>
                <a:tc>
                  <a:txBody>
                    <a:bodyPr/>
                    <a:lstStyle/>
                    <a:p>
                      <a:r>
                        <a:rPr lang="en-US" dirty="0" smtClean="0"/>
                        <a:t>$5,462,134.00 </a:t>
                      </a:r>
                      <a:endParaRPr lang="en-US" dirty="0"/>
                    </a:p>
                  </a:txBody>
                  <a:tcPr/>
                </a:tc>
              </a:tr>
            </a:tbl>
          </a:graphicData>
        </a:graphic>
      </p:graphicFrame>
      <p:sp>
        <p:nvSpPr>
          <p:cNvPr id="11" name="TextBox 10"/>
          <p:cNvSpPr txBox="1"/>
          <p:nvPr/>
        </p:nvSpPr>
        <p:spPr>
          <a:xfrm>
            <a:off x="3657479" y="5074466"/>
            <a:ext cx="4372583" cy="338554"/>
          </a:xfrm>
          <a:prstGeom prst="rect">
            <a:avLst/>
          </a:prstGeom>
          <a:noFill/>
        </p:spPr>
        <p:txBody>
          <a:bodyPr wrap="square" rtlCol="0">
            <a:spAutoFit/>
          </a:bodyPr>
          <a:lstStyle/>
          <a:p>
            <a:pPr algn="ctr"/>
            <a:r>
              <a:rPr lang="en-US" sz="1600" b="1" dirty="0" smtClean="0">
                <a:solidFill>
                  <a:schemeClr val="bg1"/>
                </a:solidFill>
              </a:rPr>
              <a:t>Reimbursement for Local Confinement</a:t>
            </a:r>
            <a:endParaRPr lang="en-US" sz="1600" b="1" dirty="0">
              <a:solidFill>
                <a:schemeClr val="bg1"/>
              </a:solidFill>
            </a:endParaRPr>
          </a:p>
        </p:txBody>
      </p:sp>
    </p:spTree>
    <p:extLst>
      <p:ext uri="{BB962C8B-B14F-4D97-AF65-F5344CB8AC3E}">
        <p14:creationId xmlns:p14="http://schemas.microsoft.com/office/powerpoint/2010/main" val="2866068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28270"/>
            <a:ext cx="9404723" cy="1400530"/>
          </a:xfrm>
        </p:spPr>
        <p:txBody>
          <a:bodyPr/>
          <a:lstStyle/>
          <a:p>
            <a:pPr algn="ctr"/>
            <a:r>
              <a:rPr lang="en-US" dirty="0" smtClean="0"/>
              <a:t>The Reality of the Situation</a:t>
            </a:r>
            <a:endParaRPr lang="en-US" dirty="0"/>
          </a:p>
        </p:txBody>
      </p:sp>
      <p:sp>
        <p:nvSpPr>
          <p:cNvPr id="4" name="Rectangle 3"/>
          <p:cNvSpPr/>
          <p:nvPr/>
        </p:nvSpPr>
        <p:spPr>
          <a:xfrm>
            <a:off x="733169" y="1828800"/>
            <a:ext cx="9994900" cy="45593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976312" y="2124324"/>
            <a:ext cx="9826811" cy="1281633"/>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Current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budgeted fiscal year ending in June 30 will come up $64 million dollars </a:t>
            </a: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short.</a:t>
            </a:r>
          </a:p>
          <a:p>
            <a:pPr marL="285750" indent="-285750">
              <a:lnSpc>
                <a:spcPct val="107000"/>
              </a:lnSpc>
              <a:spcAft>
                <a:spcPts val="800"/>
              </a:spcAft>
              <a:buFont typeface="Arial" panose="020B0604020202020204" pitchFamily="34" charset="0"/>
              <a:buChar char="•"/>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976312" y="3429682"/>
            <a:ext cx="9308915" cy="487506"/>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Medicaid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was not funded enough, it will come up $70 million </a:t>
            </a: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short.</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871592" y="3905201"/>
            <a:ext cx="8561388" cy="707886"/>
          </a:xfrm>
          <a:prstGeom prst="rect">
            <a:avLst/>
          </a:prstGeom>
        </p:spPr>
        <p:txBody>
          <a:bodyPr wrap="square">
            <a:spAutoFit/>
          </a:bodyPr>
          <a:lstStyle/>
          <a:p>
            <a:r>
              <a:rPr lang="en-US" sz="20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NOTE: Medicaid </a:t>
            </a:r>
            <a:r>
              <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spending has grown by more than $425 million in four years </a:t>
            </a:r>
            <a:r>
              <a:rPr lang="en-US" sz="20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(Still the challenge of adequately funding IHL </a:t>
            </a:r>
            <a:r>
              <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and K-12) </a:t>
            </a:r>
            <a:endParaRPr lang="en-US" sz="2000" dirty="0">
              <a:solidFill>
                <a:srgbClr val="C00000"/>
              </a:solidFill>
            </a:endParaRPr>
          </a:p>
        </p:txBody>
      </p:sp>
      <p:sp>
        <p:nvSpPr>
          <p:cNvPr id="9" name="Rectangle 8"/>
          <p:cNvSpPr/>
          <p:nvPr/>
        </p:nvSpPr>
        <p:spPr>
          <a:xfrm>
            <a:off x="1028257" y="4959409"/>
            <a:ext cx="9404723" cy="830997"/>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If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current 2016 projections hold, the Governor will be required to make a $64 million statutorily mandated across-the-board cuts. </a:t>
            </a:r>
            <a:endParaRPr lang="en-US" sz="2400" dirty="0">
              <a:solidFill>
                <a:schemeClr val="bg1"/>
              </a:solidFill>
            </a:endParaRPr>
          </a:p>
        </p:txBody>
      </p:sp>
    </p:spTree>
    <p:extLst>
      <p:ext uri="{BB962C8B-B14F-4D97-AF65-F5344CB8AC3E}">
        <p14:creationId xmlns:p14="http://schemas.microsoft.com/office/powerpoint/2010/main" val="3050373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28270"/>
            <a:ext cx="9404723" cy="1400530"/>
          </a:xfrm>
        </p:spPr>
        <p:txBody>
          <a:bodyPr/>
          <a:lstStyle/>
          <a:p>
            <a:pPr algn="ctr"/>
            <a:r>
              <a:rPr lang="en-US" dirty="0" smtClean="0"/>
              <a:t>Politics to Consider</a:t>
            </a:r>
            <a:endParaRPr lang="en-US" dirty="0"/>
          </a:p>
        </p:txBody>
      </p:sp>
      <p:sp>
        <p:nvSpPr>
          <p:cNvPr id="4" name="Rectangle 3"/>
          <p:cNvSpPr/>
          <p:nvPr/>
        </p:nvSpPr>
        <p:spPr>
          <a:xfrm>
            <a:off x="703635" y="1828800"/>
            <a:ext cx="9994900" cy="45593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787678" y="1962658"/>
            <a:ext cx="9826811" cy="1202702"/>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US" sz="2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There may be more pressure to increase revenue for K-12 funding due to the recent efforts of Initiative 42.</a:t>
            </a:r>
          </a:p>
          <a:p>
            <a:pPr marL="285750" indent="-285750" algn="just">
              <a:lnSpc>
                <a:spcPct val="107000"/>
              </a:lnSpc>
              <a:spcAft>
                <a:spcPts val="800"/>
              </a:spcAft>
              <a:buFont typeface="Arial" panose="020B0604020202020204" pitchFamily="34" charset="0"/>
              <a:buChar char="•"/>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787678" y="2974235"/>
            <a:ext cx="9308915" cy="1163139"/>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US" sz="2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Mississippi Economic Council along with local and state government entities will make a hard push for more infrastructure funding in the form of a tax and fee increases.</a:t>
            </a:r>
            <a:endPar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787678" y="4320893"/>
            <a:ext cx="9404723" cy="769441"/>
          </a:xfrm>
          <a:prstGeom prst="rect">
            <a:avLst/>
          </a:prstGeom>
        </p:spPr>
        <p:txBody>
          <a:bodyPr wrap="square">
            <a:spAutoFit/>
          </a:bodyPr>
          <a:lstStyle/>
          <a:p>
            <a:pPr marL="342900" indent="-342900">
              <a:buFont typeface="Arial" panose="020B0604020202020204" pitchFamily="34" charset="0"/>
              <a:buChar char="•"/>
            </a:pPr>
            <a:r>
              <a:rPr lang="en-US" sz="2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There will be more pressure to eliminate more business taxes, more specifically the corporate franchise tax. </a:t>
            </a:r>
            <a:endParaRPr lang="en-US" sz="2200" dirty="0">
              <a:solidFill>
                <a:schemeClr val="bg1"/>
              </a:solidFill>
            </a:endParaRPr>
          </a:p>
        </p:txBody>
      </p:sp>
      <p:sp>
        <p:nvSpPr>
          <p:cNvPr id="3" name="Rectangle 2"/>
          <p:cNvSpPr/>
          <p:nvPr/>
        </p:nvSpPr>
        <p:spPr>
          <a:xfrm>
            <a:off x="1727200" y="5148951"/>
            <a:ext cx="8242578" cy="832023"/>
          </a:xfrm>
          <a:prstGeom prst="rect">
            <a:avLst/>
          </a:prstGeom>
        </p:spPr>
        <p:txBody>
          <a:bodyPr wrap="square">
            <a:spAutoFit/>
          </a:bodyPr>
          <a:lstStyle/>
          <a:p>
            <a:pPr marR="0" lvl="0">
              <a:lnSpc>
                <a:spcPct val="107000"/>
              </a:lnSpc>
              <a:spcBef>
                <a:spcPts val="0"/>
              </a:spcBef>
              <a:spcAft>
                <a:spcPts val="800"/>
              </a:spcAft>
            </a:pPr>
            <a:r>
              <a:rPr lang="en-US" sz="2000"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This tax levies $2.50 on each $1,000 of a corporation’s capital and property.</a:t>
            </a:r>
          </a:p>
          <a:p>
            <a:r>
              <a:rPr lang="en-US" sz="2000"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This tax brings in $242 million a year to the state.</a:t>
            </a:r>
            <a:endParaRPr lang="en-US" sz="2000" i="1" dirty="0">
              <a:solidFill>
                <a:srgbClr val="C00000"/>
              </a:solidFill>
            </a:endParaRPr>
          </a:p>
        </p:txBody>
      </p:sp>
    </p:spTree>
    <p:extLst>
      <p:ext uri="{BB962C8B-B14F-4D97-AF65-F5344CB8AC3E}">
        <p14:creationId xmlns:p14="http://schemas.microsoft.com/office/powerpoint/2010/main" val="116362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i.huffpost.com/gen/1508952/images/o-US-CAPITOL-fac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cid:image001.png@01CFD31A.71C91E10"/>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0256" y1="26923" x2="10256" y2="26923"/>
                        <a14:foregroundMark x1="78205" y1="14103" x2="78205" y2="14103"/>
                        <a14:foregroundMark x1="80769" y1="84615" x2="80769" y2="84615"/>
                        <a14:foregroundMark x1="46154" y1="97436" x2="46154" y2="97436"/>
                        <a14:foregroundMark x1="56410" y1="96154" x2="56410" y2="96154"/>
                        <a14:foregroundMark x1="16667" y1="69231" x2="16667" y2="69231"/>
                        <a14:foregroundMark x1="48718" y1="71795" x2="48718" y2="71795"/>
                        <a14:foregroundMark x1="76923" y1="61538" x2="76923" y2="61538"/>
                        <a14:foregroundMark x1="71795" y1="17949" x2="71795" y2="17949"/>
                        <a14:foregroundMark x1="33333" y1="28205" x2="33333" y2="28205"/>
                        <a14:foregroundMark x1="26923" y1="39744" x2="26923" y2="39744"/>
                        <a14:foregroundMark x1="23077" y1="34615" x2="23077" y2="34615"/>
                        <a14:foregroundMark x1="17949" y1="41026" x2="17949" y2="41026"/>
                        <a14:foregroundMark x1="11538" y1="57692" x2="11538" y2="57692"/>
                        <a14:foregroundMark x1="21795" y1="83333" x2="21795" y2="83333"/>
                        <a14:foregroundMark x1="14103" y1="73077" x2="14103" y2="73077"/>
                        <a14:foregroundMark x1="88462" y1="70513" x2="88462" y2="70513"/>
                        <a14:foregroundMark x1="89744" y1="57692" x2="89744" y2="57692"/>
                        <a14:foregroundMark x1="91026" y1="42308" x2="91026" y2="42308"/>
                        <a14:foregroundMark x1="52564" y1="20513" x2="52564" y2="20513"/>
                        <a14:foregroundMark x1="53846" y1="35897" x2="53846" y2="35897"/>
                        <a14:foregroundMark x1="46154" y1="51282" x2="44872" y2="51282"/>
                        <a14:foregroundMark x1="23077" y1="51282" x2="23077" y2="51282"/>
                        <a14:foregroundMark x1="29487" y1="65385" x2="30769" y2="66667"/>
                        <a14:foregroundMark x1="38462" y1="76923" x2="39744" y2="76923"/>
                        <a14:foregroundMark x1="69231" y1="73077" x2="69231" y2="73077"/>
                        <a14:foregroundMark x1="79487" y1="44872" x2="79487" y2="44872"/>
                        <a14:foregroundMark x1="78205" y1="28205" x2="78205" y2="28205"/>
                        <a14:foregroundMark x1="60256" y1="51282" x2="60256" y2="51282"/>
                        <a14:foregroundMark x1="71795" y1="34615" x2="74359" y2="33333"/>
                        <a14:foregroundMark x1="88462" y1="32051" x2="88462" y2="32051"/>
                        <a14:foregroundMark x1="53846" y1="21795" x2="53846" y2="21795"/>
                        <a14:foregroundMark x1="50000" y1="8974" x2="47436" y2="8974"/>
                        <a14:foregroundMark x1="41026" y1="7692" x2="41026" y2="7692"/>
                        <a14:foregroundMark x1="30769" y1="12821" x2="30769" y2="12821"/>
                        <a14:foregroundMark x1="25641" y1="21795" x2="23077" y2="24359"/>
                        <a14:foregroundMark x1="10256" y1="38462" x2="10256" y2="38462"/>
                        <a14:foregroundMark x1="6410" y1="48718" x2="6410" y2="48718"/>
                        <a14:foregroundMark x1="11538" y1="67949" x2="11538" y2="67949"/>
                        <a14:foregroundMark x1="21795" y1="78205" x2="21795" y2="78205"/>
                        <a14:foregroundMark x1="32051" y1="84615" x2="33333" y2="84615"/>
                        <a14:foregroundMark x1="38462" y1="88462" x2="41026" y2="89744"/>
                        <a14:foregroundMark x1="48718" y1="87179" x2="48718" y2="87179"/>
                        <a14:foregroundMark x1="55128" y1="85897" x2="55128" y2="85897"/>
                        <a14:foregroundMark x1="75641" y1="78205" x2="75641" y2="78205"/>
                        <a14:foregroundMark x1="78205" y1="69231" x2="80769" y2="67949"/>
                        <a14:foregroundMark x1="85897" y1="47436" x2="85897" y2="47436"/>
                        <a14:foregroundMark x1="85897" y1="62821" x2="85897" y2="62821"/>
                        <a14:foregroundMark x1="94872" y1="55128" x2="94872" y2="55128"/>
                        <a14:foregroundMark x1="70513" y1="25641" x2="66667" y2="21795"/>
                        <a14:foregroundMark x1="65385" y1="8974" x2="62821" y2="8974"/>
                        <a14:foregroundMark x1="26923" y1="11538" x2="26923" y2="11538"/>
                        <a14:foregroundMark x1="26923" y1="11538" x2="26923" y2="11538"/>
                        <a14:foregroundMark x1="24359" y1="17949" x2="24359" y2="17949"/>
                        <a14:foregroundMark x1="20513" y1="37179" x2="20513" y2="38462"/>
                        <a14:foregroundMark x1="10256" y1="60256" x2="10256" y2="60256"/>
                        <a14:foregroundMark x1="88462" y1="21795" x2="88462" y2="21795"/>
                        <a14:foregroundMark x1="17949" y1="78205" x2="17949" y2="78205"/>
                        <a14:foregroundMark x1="20513" y1="87179" x2="21795" y2="87179"/>
                        <a14:foregroundMark x1="28205" y1="92308" x2="28205" y2="92308"/>
                        <a14:foregroundMark x1="75641" y1="89744" x2="75641" y2="89744"/>
                        <a14:foregroundMark x1="15385" y1="17949" x2="15385" y2="17949"/>
                        <a14:foregroundMark x1="12821" y1="78205" x2="12821" y2="78205"/>
                        <a14:foregroundMark x1="37179" y1="94872" x2="37179" y2="94872"/>
                        <a14:foregroundMark x1="83333" y1="83333" x2="83333" y2="83333"/>
                        <a14:foregroundMark x1="71795" y1="11538" x2="71795" y2="11538"/>
                        <a14:foregroundMark x1="3846" y1="33333" x2="3846" y2="33333"/>
                        <a14:foregroundMark x1="33333" y1="8974" x2="33333" y2="8974"/>
                        <a14:foregroundMark x1="87179" y1="76923" x2="87179" y2="76923"/>
                        <a14:foregroundMark x1="93590" y1="37179" x2="93590" y2="37179"/>
                        <a14:foregroundMark x1="93590" y1="30769" x2="93590" y2="30769"/>
                        <a14:foregroundMark x1="96154" y1="42308" x2="96154" y2="42308"/>
                        <a14:foregroundMark x1="96154" y1="42308" x2="96154" y2="42308"/>
                        <a14:backgroundMark x1="8974" y1="92308" x2="8974" y2="92308"/>
                        <a14:backgroundMark x1="6410" y1="82051" x2="6410" y2="82051"/>
                        <a14:backgroundMark x1="14103" y1="93590" x2="14103" y2="93590"/>
                        <a14:backgroundMark x1="5128" y1="74359" x2="5128" y2="74359"/>
                        <a14:backgroundMark x1="7692" y1="14103" x2="7692" y2="14103"/>
                        <a14:backgroundMark x1="15385" y1="8974" x2="15385" y2="8974"/>
                        <a14:backgroundMark x1="5128" y1="25641" x2="5128" y2="25641"/>
                        <a14:backgroundMark x1="23077" y1="6410" x2="23077" y2="6410"/>
                        <a14:backgroundMark x1="29487" y1="3846" x2="29487" y2="3846"/>
                        <a14:backgroundMark x1="87179" y1="8974" x2="87179" y2="8974"/>
                        <a14:backgroundMark x1="92308" y1="17949" x2="92308" y2="17949"/>
                        <a14:backgroundMark x1="76923" y1="5128" x2="76923" y2="5128"/>
                        <a14:backgroundMark x1="73077" y1="3846" x2="73077" y2="3846"/>
                        <a14:backgroundMark x1="96154" y1="25641" x2="96154" y2="25641"/>
                        <a14:backgroundMark x1="98718" y1="29487" x2="98718" y2="29487"/>
                        <a14:backgroundMark x1="88462" y1="89744" x2="88462" y2="89744"/>
                        <a14:backgroundMark x1="94872" y1="83333" x2="94872" y2="83333"/>
                        <a14:backgroundMark x1="80769" y1="94872" x2="80769" y2="94872"/>
                        <a14:backgroundMark x1="73077" y1="97436" x2="73077" y2="97436"/>
                        <a14:backgroundMark x1="96154" y1="75641" x2="96154" y2="75641"/>
                        <a14:backgroundMark x1="98718" y1="69231" x2="98718" y2="69231"/>
                        <a14:backgroundMark x1="70513" y1="97436" x2="70513" y2="97436"/>
                        <a14:backgroundMark x1="23077" y1="94872" x2="23077" y2="94872"/>
                        <a14:backgroundMark x1="29487" y1="97436" x2="29487" y2="97436"/>
                        <a14:backgroundMark x1="33333" y1="97436" x2="33333" y2="97436"/>
                        <a14:backgroundMark x1="3846" y1="69231" x2="3846" y2="69231"/>
                        <a14:backgroundMark x1="2564" y1="32051" x2="2564" y2="32051"/>
                        <a14:backgroundMark x1="33333" y1="2564" x2="33333" y2="2564"/>
                        <a14:backgroundMark x1="37179" y1="1282" x2="37179" y2="1282"/>
                        <a14:backgroundMark x1="69231" y1="3846" x2="69231" y2="3846"/>
                        <a14:backgroundMark x1="1282" y1="37179" x2="1282" y2="37179"/>
                        <a14:backgroundMark x1="2564" y1="66667" x2="2564" y2="66667"/>
                        <a14:backgroundMark x1="67949" y1="98718" x2="67949" y2="98718"/>
                        <a14:backgroundMark x1="37179" y1="98718" x2="37179" y2="98718"/>
                        <a14:backgroundMark x1="65385" y1="2564" x2="65385" y2="2564"/>
                        <a14:backgroundMark x1="98718" y1="33333" x2="98718" y2="33333"/>
                        <a14:backgroundMark x1="98718" y1="64103" x2="98718" y2="64103"/>
                        <a14:backgroundMark x1="98718" y1="38462" x2="98718" y2="38462"/>
                      </a14:backgroundRemoval>
                    </a14:imgEffect>
                  </a14:imgLayer>
                </a14:imgProps>
              </a:ext>
              <a:ext uri="{28A0092B-C50C-407E-A947-70E740481C1C}">
                <a14:useLocalDpi xmlns:a14="http://schemas.microsoft.com/office/drawing/2010/main" val="0"/>
              </a:ext>
            </a:extLst>
          </a:blip>
          <a:srcRect/>
          <a:stretch>
            <a:fillRect/>
          </a:stretch>
        </p:blipFill>
        <p:spPr bwMode="auto">
          <a:xfrm>
            <a:off x="10833100" y="5693155"/>
            <a:ext cx="1009451" cy="100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67221" y="273137"/>
            <a:ext cx="4635500" cy="2585323"/>
          </a:xfrm>
          <a:prstGeom prst="rect">
            <a:avLst/>
          </a:prstGeom>
          <a:noFill/>
        </p:spPr>
        <p:txBody>
          <a:bodyPr wrap="square" rtlCol="0">
            <a:spAutoFit/>
          </a:bodyPr>
          <a:lstStyle/>
          <a:p>
            <a:r>
              <a:rPr lang="en-US" sz="5400" dirty="0" smtClean="0">
                <a:solidFill>
                  <a:srgbClr val="FFFF00"/>
                </a:solidFill>
                <a:latin typeface="Aharoni" panose="02010803020104030203" pitchFamily="2" charset="-79"/>
                <a:ea typeface="MS Mincho" panose="02020609040205080304" pitchFamily="49" charset="-128"/>
                <a:cs typeface="Aharoni" panose="02010803020104030203" pitchFamily="2" charset="-79"/>
              </a:rPr>
              <a:t>POLICY</a:t>
            </a:r>
            <a:r>
              <a:rPr lang="en-US" sz="5400" dirty="0" smtClean="0">
                <a:solidFill>
                  <a:srgbClr val="FFFF00"/>
                </a:solidFill>
              </a:rPr>
              <a:t> </a:t>
            </a:r>
            <a:r>
              <a:rPr lang="en-US" sz="5400" i="1" dirty="0" smtClean="0">
                <a:solidFill>
                  <a:srgbClr val="FFFF00"/>
                </a:solidFill>
                <a:latin typeface="Blackadder ITC" panose="04020505051007020D02" pitchFamily="82" charset="0"/>
              </a:rPr>
              <a:t>and</a:t>
            </a:r>
            <a:r>
              <a:rPr lang="en-US" sz="5400" dirty="0" smtClean="0">
                <a:solidFill>
                  <a:srgbClr val="FFFF00"/>
                </a:solidFill>
                <a:latin typeface="Blackadder ITC" panose="04020505051007020D02" pitchFamily="82" charset="0"/>
              </a:rPr>
              <a:t> </a:t>
            </a:r>
          </a:p>
          <a:p>
            <a:r>
              <a:rPr lang="en-US" sz="5400" dirty="0" smtClean="0">
                <a:solidFill>
                  <a:srgbClr val="FFFF00"/>
                </a:solidFill>
                <a:latin typeface="Aharoni" panose="02010803020104030203" pitchFamily="2" charset="-79"/>
                <a:ea typeface="MS Mincho" panose="02020609040205080304" pitchFamily="49" charset="-128"/>
                <a:cs typeface="Aharoni" panose="02010803020104030203" pitchFamily="2" charset="-79"/>
              </a:rPr>
              <a:t>LEGISLATIVE </a:t>
            </a:r>
          </a:p>
          <a:p>
            <a:r>
              <a:rPr lang="en-US" sz="5400" dirty="0" smtClean="0">
                <a:solidFill>
                  <a:srgbClr val="FFFF00"/>
                </a:solidFill>
                <a:latin typeface="Aharoni" panose="02010803020104030203" pitchFamily="2" charset="-79"/>
                <a:ea typeface="MS Mincho" panose="02020609040205080304" pitchFamily="49" charset="-128"/>
                <a:cs typeface="Aharoni" panose="02010803020104030203" pitchFamily="2" charset="-79"/>
              </a:rPr>
              <a:t>BRIEFS</a:t>
            </a:r>
            <a:endParaRPr lang="en-US" sz="5400" dirty="0">
              <a:solidFill>
                <a:srgbClr val="FFFF00"/>
              </a:solidFill>
              <a:latin typeface="Aharoni" panose="02010803020104030203" pitchFamily="2" charset="-79"/>
              <a:ea typeface="MS Mincho" panose="02020609040205080304" pitchFamily="49" charset="-128"/>
              <a:cs typeface="Aharoni" panose="02010803020104030203" pitchFamily="2" charset="-79"/>
            </a:endParaRPr>
          </a:p>
        </p:txBody>
      </p:sp>
      <p:sp>
        <p:nvSpPr>
          <p:cNvPr id="10" name="TextBox 9"/>
          <p:cNvSpPr txBox="1"/>
          <p:nvPr/>
        </p:nvSpPr>
        <p:spPr>
          <a:xfrm>
            <a:off x="7246341" y="513617"/>
            <a:ext cx="4660107" cy="769441"/>
          </a:xfrm>
          <a:prstGeom prst="rect">
            <a:avLst/>
          </a:prstGeom>
          <a:noFill/>
        </p:spPr>
        <p:txBody>
          <a:bodyPr wrap="square" rtlCol="0">
            <a:spAutoFit/>
          </a:bodyPr>
          <a:lstStyle/>
          <a:p>
            <a:pPr algn="ctr"/>
            <a:r>
              <a:rPr lang="en-US" sz="4400" dirty="0" smtClean="0">
                <a:solidFill>
                  <a:schemeClr val="accent3">
                    <a:lumMod val="20000"/>
                    <a:lumOff val="80000"/>
                  </a:schemeClr>
                </a:solidFill>
                <a:latin typeface="MS Mincho" panose="02020609040205080304" pitchFamily="49" charset="-128"/>
                <a:ea typeface="MS Mincho" panose="02020609040205080304" pitchFamily="49" charset="-128"/>
              </a:rPr>
              <a:t>TABLE</a:t>
            </a:r>
            <a:r>
              <a:rPr lang="en-US" sz="4400" dirty="0" smtClean="0">
                <a:solidFill>
                  <a:schemeClr val="accent3">
                    <a:lumMod val="20000"/>
                    <a:lumOff val="80000"/>
                  </a:schemeClr>
                </a:solidFill>
              </a:rPr>
              <a:t>  </a:t>
            </a:r>
            <a:r>
              <a:rPr lang="en-US" sz="3200" i="1" dirty="0" smtClean="0">
                <a:solidFill>
                  <a:schemeClr val="accent3">
                    <a:lumMod val="20000"/>
                    <a:lumOff val="80000"/>
                  </a:schemeClr>
                </a:solidFill>
                <a:latin typeface="Gabriola" panose="04040605051002020D02" pitchFamily="82" charset="0"/>
              </a:rPr>
              <a:t>of</a:t>
            </a:r>
            <a:r>
              <a:rPr lang="en-US" sz="4400" i="1" dirty="0" smtClean="0">
                <a:solidFill>
                  <a:schemeClr val="accent3">
                    <a:lumMod val="20000"/>
                    <a:lumOff val="80000"/>
                  </a:schemeClr>
                </a:solidFill>
                <a:latin typeface="Gabriola" panose="04040605051002020D02" pitchFamily="82" charset="0"/>
              </a:rPr>
              <a:t> </a:t>
            </a:r>
            <a:r>
              <a:rPr lang="en-US" sz="4400" dirty="0" smtClean="0">
                <a:solidFill>
                  <a:schemeClr val="accent3">
                    <a:lumMod val="20000"/>
                    <a:lumOff val="80000"/>
                  </a:schemeClr>
                </a:solidFill>
                <a:latin typeface="Gabriola" panose="04040605051002020D02" pitchFamily="82" charset="0"/>
              </a:rPr>
              <a:t>  </a:t>
            </a:r>
            <a:r>
              <a:rPr lang="en-US" sz="4400" dirty="0" smtClean="0">
                <a:solidFill>
                  <a:schemeClr val="accent3">
                    <a:lumMod val="20000"/>
                    <a:lumOff val="80000"/>
                  </a:schemeClr>
                </a:solidFill>
                <a:latin typeface="MS Mincho" panose="02020609040205080304" pitchFamily="49" charset="-128"/>
                <a:ea typeface="MS Mincho" panose="02020609040205080304" pitchFamily="49" charset="-128"/>
              </a:rPr>
              <a:t>CONTENTS</a:t>
            </a:r>
            <a:endParaRPr lang="en-US" sz="4400" dirty="0">
              <a:solidFill>
                <a:schemeClr val="accent3">
                  <a:lumMod val="20000"/>
                  <a:lumOff val="80000"/>
                </a:schemeClr>
              </a:solidFill>
              <a:latin typeface="MS Mincho" panose="02020609040205080304" pitchFamily="49" charset="-128"/>
              <a:ea typeface="MS Mincho" panose="02020609040205080304" pitchFamily="49" charset="-128"/>
            </a:endParaRPr>
          </a:p>
        </p:txBody>
      </p:sp>
      <p:sp>
        <p:nvSpPr>
          <p:cNvPr id="11" name="TextBox 10"/>
          <p:cNvSpPr txBox="1"/>
          <p:nvPr/>
        </p:nvSpPr>
        <p:spPr>
          <a:xfrm>
            <a:off x="7683095" y="1304189"/>
            <a:ext cx="4343797" cy="523220"/>
          </a:xfrm>
          <a:prstGeom prst="rect">
            <a:avLst/>
          </a:prstGeom>
          <a:noFill/>
        </p:spPr>
        <p:txBody>
          <a:bodyPr wrap="square" rtlCol="0">
            <a:spAutoFit/>
          </a:bodyPr>
          <a:lstStyle/>
          <a:p>
            <a:r>
              <a:rPr lang="en-US" sz="1400" dirty="0" smtClean="0">
                <a:solidFill>
                  <a:schemeClr val="accent3">
                    <a:lumMod val="20000"/>
                    <a:lumOff val="80000"/>
                  </a:schemeClr>
                </a:solidFill>
              </a:rPr>
              <a:t>ADEQUATE </a:t>
            </a:r>
            <a:r>
              <a:rPr lang="en-US" sz="1400" dirty="0" smtClean="0">
                <a:solidFill>
                  <a:schemeClr val="accent3">
                    <a:lumMod val="20000"/>
                    <a:lumOff val="80000"/>
                  </a:schemeClr>
                </a:solidFill>
                <a:latin typeface="Blackadder ITC" panose="04020505051007020D02" pitchFamily="82" charset="0"/>
              </a:rPr>
              <a:t>and</a:t>
            </a:r>
            <a:r>
              <a:rPr lang="en-US" sz="1400" dirty="0" smtClean="0">
                <a:solidFill>
                  <a:schemeClr val="accent3">
                    <a:lumMod val="20000"/>
                    <a:lumOff val="80000"/>
                  </a:schemeClr>
                </a:solidFill>
              </a:rPr>
              <a:t>  LONG-TERM INFRASTRUCTURE FUNDING…………………………………………….. 1</a:t>
            </a:r>
            <a:endParaRPr lang="en-US" sz="1400" dirty="0">
              <a:solidFill>
                <a:schemeClr val="accent3">
                  <a:lumMod val="20000"/>
                  <a:lumOff val="80000"/>
                </a:schemeClr>
              </a:solidFill>
            </a:endParaRPr>
          </a:p>
        </p:txBody>
      </p:sp>
      <p:sp>
        <p:nvSpPr>
          <p:cNvPr id="4" name="Rectangle 3"/>
          <p:cNvSpPr/>
          <p:nvPr/>
        </p:nvSpPr>
        <p:spPr>
          <a:xfrm>
            <a:off x="7683099" y="1856672"/>
            <a:ext cx="6096000" cy="523220"/>
          </a:xfrm>
          <a:prstGeom prst="rect">
            <a:avLst/>
          </a:prstGeom>
        </p:spPr>
        <p:txBody>
          <a:bodyPr>
            <a:spAutoFit/>
          </a:bodyPr>
          <a:lstStyle/>
          <a:p>
            <a:r>
              <a:rPr lang="en-US" sz="1400" dirty="0">
                <a:solidFill>
                  <a:schemeClr val="accent3">
                    <a:lumMod val="20000"/>
                    <a:lumOff val="80000"/>
                  </a:schemeClr>
                </a:solidFill>
              </a:rPr>
              <a:t>COUNTY GOVERNMENT EDUCATIONAL </a:t>
            </a:r>
            <a:endParaRPr lang="en-US" sz="1400" dirty="0" smtClean="0">
              <a:solidFill>
                <a:schemeClr val="accent3">
                  <a:lumMod val="20000"/>
                  <a:lumOff val="80000"/>
                </a:schemeClr>
              </a:solidFill>
            </a:endParaRPr>
          </a:p>
          <a:p>
            <a:r>
              <a:rPr lang="en-US" sz="1400" dirty="0" smtClean="0">
                <a:solidFill>
                  <a:schemeClr val="accent3">
                    <a:lumMod val="20000"/>
                    <a:lumOff val="80000"/>
                  </a:schemeClr>
                </a:solidFill>
              </a:rPr>
              <a:t>CERTIFICATION PROGRAM……………………….. 2 </a:t>
            </a:r>
            <a:endParaRPr lang="en-US" sz="1400" dirty="0">
              <a:solidFill>
                <a:schemeClr val="accent3">
                  <a:lumMod val="20000"/>
                  <a:lumOff val="80000"/>
                </a:schemeClr>
              </a:solidFill>
            </a:endParaRPr>
          </a:p>
        </p:txBody>
      </p:sp>
      <p:sp>
        <p:nvSpPr>
          <p:cNvPr id="5" name="Rectangle 4"/>
          <p:cNvSpPr/>
          <p:nvPr/>
        </p:nvSpPr>
        <p:spPr>
          <a:xfrm>
            <a:off x="7683096" y="2523253"/>
            <a:ext cx="4343797" cy="307777"/>
          </a:xfrm>
          <a:prstGeom prst="rect">
            <a:avLst/>
          </a:prstGeom>
        </p:spPr>
        <p:txBody>
          <a:bodyPr wrap="square">
            <a:spAutoFit/>
          </a:bodyPr>
          <a:lstStyle/>
          <a:p>
            <a:r>
              <a:rPr lang="en-US" sz="1400" dirty="0">
                <a:solidFill>
                  <a:schemeClr val="accent3">
                    <a:lumMod val="20000"/>
                    <a:lumOff val="80000"/>
                  </a:schemeClr>
                </a:solidFill>
              </a:rPr>
              <a:t>APPROPRIATION </a:t>
            </a:r>
            <a:r>
              <a:rPr lang="en-US" sz="1400" dirty="0" smtClean="0">
                <a:solidFill>
                  <a:schemeClr val="accent3">
                    <a:lumMod val="20000"/>
                    <a:lumOff val="80000"/>
                  </a:schemeClr>
                </a:solidFill>
              </a:rPr>
              <a:t>FUNDING…………….…………. 3 </a:t>
            </a:r>
            <a:endParaRPr lang="en-US" sz="1400" dirty="0">
              <a:solidFill>
                <a:schemeClr val="accent3">
                  <a:lumMod val="20000"/>
                  <a:lumOff val="80000"/>
                </a:schemeClr>
              </a:solidFill>
            </a:endParaRPr>
          </a:p>
        </p:txBody>
      </p:sp>
      <p:sp>
        <p:nvSpPr>
          <p:cNvPr id="12" name="Rectangle 11"/>
          <p:cNvSpPr/>
          <p:nvPr/>
        </p:nvSpPr>
        <p:spPr>
          <a:xfrm>
            <a:off x="7683095" y="2957956"/>
            <a:ext cx="4343797" cy="307777"/>
          </a:xfrm>
          <a:prstGeom prst="rect">
            <a:avLst/>
          </a:prstGeom>
        </p:spPr>
        <p:txBody>
          <a:bodyPr wrap="square">
            <a:spAutoFit/>
          </a:bodyPr>
          <a:lstStyle/>
          <a:p>
            <a:r>
              <a:rPr lang="en-US" sz="1400" dirty="0" smtClean="0">
                <a:solidFill>
                  <a:schemeClr val="accent3">
                    <a:lumMod val="20000"/>
                    <a:lumOff val="80000"/>
                  </a:schemeClr>
                </a:solidFill>
              </a:rPr>
              <a:t>911 FUNDING…………………….………………..… 4 </a:t>
            </a:r>
            <a:endParaRPr lang="en-US" sz="1400" dirty="0">
              <a:solidFill>
                <a:schemeClr val="accent3">
                  <a:lumMod val="20000"/>
                  <a:lumOff val="80000"/>
                </a:schemeClr>
              </a:solidFill>
            </a:endParaRPr>
          </a:p>
        </p:txBody>
      </p:sp>
      <p:sp>
        <p:nvSpPr>
          <p:cNvPr id="13" name="Rectangle 12"/>
          <p:cNvSpPr/>
          <p:nvPr/>
        </p:nvSpPr>
        <p:spPr>
          <a:xfrm>
            <a:off x="7683095" y="3349545"/>
            <a:ext cx="4343797" cy="369332"/>
          </a:xfrm>
          <a:prstGeom prst="rect">
            <a:avLst/>
          </a:prstGeom>
        </p:spPr>
        <p:txBody>
          <a:bodyPr wrap="square">
            <a:spAutoFit/>
          </a:bodyPr>
          <a:lstStyle/>
          <a:p>
            <a:r>
              <a:rPr lang="en-US" sz="1400" dirty="0" smtClean="0">
                <a:solidFill>
                  <a:schemeClr val="accent3">
                    <a:lumMod val="20000"/>
                    <a:lumOff val="80000"/>
                  </a:schemeClr>
                </a:solidFill>
              </a:rPr>
              <a:t>UNFUNDED MANDATES……………..…………..… </a:t>
            </a:r>
            <a:r>
              <a:rPr lang="en-US" dirty="0">
                <a:solidFill>
                  <a:schemeClr val="accent3">
                    <a:lumMod val="20000"/>
                    <a:lumOff val="80000"/>
                  </a:schemeClr>
                </a:solidFill>
              </a:rPr>
              <a:t>5</a:t>
            </a:r>
            <a:r>
              <a:rPr lang="en-US" dirty="0" smtClean="0">
                <a:solidFill>
                  <a:schemeClr val="accent3">
                    <a:lumMod val="20000"/>
                    <a:lumOff val="80000"/>
                  </a:schemeClr>
                </a:solidFill>
              </a:rPr>
              <a:t> </a:t>
            </a:r>
            <a:endParaRPr lang="en-US" dirty="0">
              <a:solidFill>
                <a:schemeClr val="accent3">
                  <a:lumMod val="20000"/>
                  <a:lumOff val="80000"/>
                </a:schemeClr>
              </a:solidFill>
            </a:endParaRPr>
          </a:p>
        </p:txBody>
      </p:sp>
    </p:spTree>
    <p:extLst>
      <p:ext uri="{BB962C8B-B14F-4D97-AF65-F5344CB8AC3E}">
        <p14:creationId xmlns:p14="http://schemas.microsoft.com/office/powerpoint/2010/main" val="3695370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4303" y="137697"/>
            <a:ext cx="7571303" cy="685124"/>
          </a:xfrm>
          <a:prstGeom prst="rect">
            <a:avLst/>
          </a:prstGeom>
        </p:spPr>
        <p:txBody>
          <a:bodyPr wrap="none">
            <a:spAutoFit/>
          </a:bodyPr>
          <a:lstStyle/>
          <a:p>
            <a:pPr>
              <a:lnSpc>
                <a:spcPct val="107000"/>
              </a:lnSpc>
              <a:spcAft>
                <a:spcPts val="800"/>
              </a:spcAft>
            </a:pPr>
            <a:r>
              <a:rPr lang="en-US" sz="3600" b="1" dirty="0">
                <a:latin typeface="MingLiU" panose="02020509000000000000" pitchFamily="49" charset="-120"/>
                <a:ea typeface="MingLiU" panose="02020509000000000000" pitchFamily="49" charset="-120"/>
                <a:cs typeface="Times New Roman" panose="02020603050405020304" pitchFamily="18" charset="0"/>
              </a:rPr>
              <a:t>Long Term Infrastructure Funding</a:t>
            </a:r>
          </a:p>
        </p:txBody>
      </p:sp>
      <p:sp>
        <p:nvSpPr>
          <p:cNvPr id="4" name="Rectangle 3"/>
          <p:cNvSpPr/>
          <p:nvPr/>
        </p:nvSpPr>
        <p:spPr>
          <a:xfrm>
            <a:off x="158104" y="1617200"/>
            <a:ext cx="8636645" cy="882742"/>
          </a:xfrm>
          <a:prstGeom prst="rect">
            <a:avLst/>
          </a:prstGeom>
        </p:spPr>
        <p:txBody>
          <a:bodyPr wrap="square">
            <a:spAutoFit/>
          </a:bodyPr>
          <a:lstStyle/>
          <a:p>
            <a:pPr algn="just">
              <a:lnSpc>
                <a:spcPct val="107000"/>
              </a:lnSpc>
              <a:spcAft>
                <a:spcPts val="800"/>
              </a:spcAft>
            </a:pPr>
            <a:r>
              <a:rPr lang="en-US" sz="1600" dirty="0">
                <a:latin typeface="Open Sans"/>
                <a:ea typeface="Calibri" panose="020F0502020204030204" pitchFamily="34" charset="0"/>
                <a:cs typeface="Times New Roman" panose="02020603050405020304" pitchFamily="18" charset="0"/>
              </a:rPr>
              <a:t>Mississippi county government maintain roughly 70% of all public roads with the State. Yet, the amount of revenue needed to adequately maintain the locally owned county road remains insufficient</a:t>
            </a:r>
            <a:r>
              <a:rPr lang="en-US" sz="1600" dirty="0" smtClean="0">
                <a:latin typeface="Open Sans"/>
                <a:ea typeface="Calibri" panose="020F0502020204030204" pitchFamily="34" charset="0"/>
                <a:cs typeface="Times New Roman" panose="02020603050405020304" pitchFamily="18" charset="0"/>
              </a:rPr>
              <a:t>. </a:t>
            </a:r>
            <a:endParaRPr lang="en-US" sz="1600" dirty="0">
              <a:latin typeface="Open Sans"/>
              <a:ea typeface="Calibri" panose="020F0502020204030204" pitchFamily="34" charset="0"/>
              <a:cs typeface="Times New Roman" panose="02020603050405020304" pitchFamily="18" charset="0"/>
            </a:endParaRPr>
          </a:p>
        </p:txBody>
      </p:sp>
      <p:sp>
        <p:nvSpPr>
          <p:cNvPr id="5" name="Rectangle 4"/>
          <p:cNvSpPr/>
          <p:nvPr/>
        </p:nvSpPr>
        <p:spPr>
          <a:xfrm>
            <a:off x="158105" y="1129439"/>
            <a:ext cx="2877711" cy="553357"/>
          </a:xfrm>
          <a:prstGeom prst="rect">
            <a:avLst/>
          </a:prstGeom>
        </p:spPr>
        <p:txBody>
          <a:bodyPr wrap="none">
            <a:spAutoFit/>
          </a:bodyPr>
          <a:lstStyle/>
          <a:p>
            <a:pPr>
              <a:lnSpc>
                <a:spcPct val="107000"/>
              </a:lnSpc>
              <a:spcAft>
                <a:spcPts val="800"/>
              </a:spcAft>
            </a:pPr>
            <a:r>
              <a:rPr lang="en-US" sz="2800"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County </a:t>
            </a:r>
            <a:r>
              <a:rPr lang="en-US" sz="2800" dirty="0">
                <a:solidFill>
                  <a:srgbClr val="FFFF00"/>
                </a:solidFill>
                <a:latin typeface="MingLiU" panose="02020509000000000000" pitchFamily="49" charset="-120"/>
                <a:ea typeface="MingLiU" panose="02020509000000000000" pitchFamily="49" charset="-120"/>
                <a:cs typeface="Times New Roman" panose="02020603050405020304" pitchFamily="18" charset="0"/>
              </a:rPr>
              <a:t>Interest</a:t>
            </a:r>
          </a:p>
        </p:txBody>
      </p:sp>
      <p:sp>
        <p:nvSpPr>
          <p:cNvPr id="6" name="TextBox 5"/>
          <p:cNvSpPr txBox="1"/>
          <p:nvPr/>
        </p:nvSpPr>
        <p:spPr>
          <a:xfrm>
            <a:off x="158104" y="2535299"/>
            <a:ext cx="1663700" cy="523220"/>
          </a:xfrm>
          <a:prstGeom prst="rect">
            <a:avLst/>
          </a:prstGeom>
          <a:noFill/>
        </p:spPr>
        <p:txBody>
          <a:bodyPr wrap="square" rtlCol="0">
            <a:spAutoFit/>
          </a:bodyPr>
          <a:lstStyle/>
          <a:p>
            <a:r>
              <a:rPr lang="en-US" sz="2800" dirty="0" smtClean="0">
                <a:solidFill>
                  <a:srgbClr val="FFFF00"/>
                </a:solidFill>
                <a:latin typeface="MingLiU" panose="02020509000000000000" pitchFamily="49" charset="-120"/>
                <a:ea typeface="MingLiU" panose="02020509000000000000" pitchFamily="49" charset="-120"/>
              </a:rPr>
              <a:t>Status</a:t>
            </a:r>
            <a:endParaRPr lang="en-US" sz="2800" dirty="0">
              <a:solidFill>
                <a:srgbClr val="FFFF00"/>
              </a:solidFill>
              <a:latin typeface="MingLiU" panose="02020509000000000000" pitchFamily="49" charset="-120"/>
              <a:ea typeface="MingLiU" panose="02020509000000000000" pitchFamily="49" charset="-120"/>
            </a:endParaRPr>
          </a:p>
        </p:txBody>
      </p:sp>
      <p:sp>
        <p:nvSpPr>
          <p:cNvPr id="7" name="Rectangle 6"/>
          <p:cNvSpPr/>
          <p:nvPr/>
        </p:nvSpPr>
        <p:spPr>
          <a:xfrm>
            <a:off x="158104" y="3021509"/>
            <a:ext cx="4832995" cy="1409681"/>
          </a:xfrm>
          <a:prstGeom prst="rect">
            <a:avLst/>
          </a:prstGeom>
        </p:spPr>
        <p:txBody>
          <a:bodyPr wrap="square">
            <a:spAutoFit/>
          </a:bodyPr>
          <a:lstStyle/>
          <a:p>
            <a:pPr algn="just">
              <a:lnSpc>
                <a:spcPct val="107000"/>
              </a:lnSpc>
              <a:spcAft>
                <a:spcPts val="800"/>
              </a:spcAft>
            </a:pPr>
            <a:r>
              <a:rPr lang="en-US" sz="1600" dirty="0" smtClean="0">
                <a:latin typeface="Open Sans"/>
                <a:ea typeface="Calibri" panose="020F0502020204030204" pitchFamily="34" charset="0"/>
                <a:cs typeface="Times New Roman" panose="02020603050405020304" pitchFamily="18" charset="0"/>
              </a:rPr>
              <a:t>Currently, both the public and private sector have joined forces through an initiative titled “Blue Print Mississippi” to produce a comprehensive report that will map out a long-term infrastructure funding plan for the 2016 Regular Legislative Session.</a:t>
            </a:r>
            <a:endParaRPr lang="en-US" sz="1600" dirty="0">
              <a:latin typeface="Open Sans"/>
              <a:ea typeface="Calibri" panose="020F0502020204030204" pitchFamily="34" charset="0"/>
              <a:cs typeface="Times New Roman" panose="02020603050405020304" pitchFamily="18" charset="0"/>
            </a:endParaRPr>
          </a:p>
        </p:txBody>
      </p:sp>
      <p:sp>
        <p:nvSpPr>
          <p:cNvPr id="8" name="TextBox 7"/>
          <p:cNvSpPr txBox="1"/>
          <p:nvPr/>
        </p:nvSpPr>
        <p:spPr>
          <a:xfrm>
            <a:off x="158104" y="4485451"/>
            <a:ext cx="2698176" cy="523220"/>
          </a:xfrm>
          <a:prstGeom prst="rect">
            <a:avLst/>
          </a:prstGeom>
          <a:noFill/>
        </p:spPr>
        <p:txBody>
          <a:bodyPr wrap="square" rtlCol="0">
            <a:spAutoFit/>
          </a:bodyPr>
          <a:lstStyle/>
          <a:p>
            <a:r>
              <a:rPr lang="en-US" sz="2800" dirty="0" smtClean="0">
                <a:solidFill>
                  <a:srgbClr val="FFFF00"/>
                </a:solidFill>
                <a:latin typeface="MingLiU" panose="02020509000000000000" pitchFamily="49" charset="-120"/>
                <a:ea typeface="MingLiU" panose="02020509000000000000" pitchFamily="49" charset="-120"/>
              </a:rPr>
              <a:t>Talking Points</a:t>
            </a:r>
            <a:endParaRPr lang="en-US" sz="2800" dirty="0">
              <a:solidFill>
                <a:srgbClr val="FFFF00"/>
              </a:solidFill>
              <a:latin typeface="MingLiU" panose="02020509000000000000" pitchFamily="49" charset="-120"/>
              <a:ea typeface="MingLiU" panose="02020509000000000000" pitchFamily="49" charset="-120"/>
            </a:endParaRPr>
          </a:p>
        </p:txBody>
      </p:sp>
      <p:pic>
        <p:nvPicPr>
          <p:cNvPr id="1026" name="Picture 2" descr="http://www.kiplinger.com/slideshow/business/T008-S005-6-pieces-of-infrastructure-that-need-upgrades/images/the-nation-s-crumbling-infrastructure-6-example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692" y="2535299"/>
            <a:ext cx="5067300" cy="386658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158104" y="4965682"/>
            <a:ext cx="4832995" cy="2141805"/>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US" sz="1600" dirty="0" smtClean="0">
                <a:latin typeface="Open Sans"/>
                <a:ea typeface="Calibri" panose="020F0502020204030204" pitchFamily="34" charset="0"/>
                <a:cs typeface="Times New Roman" panose="02020603050405020304" pitchFamily="18" charset="0"/>
              </a:rPr>
              <a:t>Request that your local legislative delegation support adequate long term funding for county infrastructure.</a:t>
            </a:r>
          </a:p>
          <a:p>
            <a:pPr marL="285750" indent="-285750" algn="just">
              <a:lnSpc>
                <a:spcPct val="107000"/>
              </a:lnSpc>
              <a:spcAft>
                <a:spcPts val="800"/>
              </a:spcAft>
              <a:buFont typeface="Arial" panose="020B0604020202020204" pitchFamily="34" charset="0"/>
              <a:buChar char="•"/>
            </a:pPr>
            <a:r>
              <a:rPr lang="en-US" sz="1600" dirty="0" smtClean="0">
                <a:latin typeface="Open Sans"/>
                <a:ea typeface="Calibri" panose="020F0502020204030204" pitchFamily="34" charset="0"/>
                <a:cs typeface="Times New Roman" panose="02020603050405020304" pitchFamily="18" charset="0"/>
              </a:rPr>
              <a:t>Also request that your local legislative delegation support </a:t>
            </a:r>
            <a:r>
              <a:rPr lang="en-US" sz="1600" dirty="0" smtClean="0">
                <a:latin typeface="Open Sans"/>
                <a:ea typeface="Calibri" panose="020F0502020204030204" pitchFamily="34" charset="0"/>
                <a:cs typeface="Times New Roman" panose="02020603050405020304" pitchFamily="18" charset="0"/>
              </a:rPr>
              <a:t>$40 </a:t>
            </a:r>
            <a:r>
              <a:rPr lang="en-US" sz="1600" dirty="0" smtClean="0">
                <a:latin typeface="Open Sans"/>
                <a:ea typeface="Calibri" panose="020F0502020204030204" pitchFamily="34" charset="0"/>
                <a:cs typeface="Times New Roman" panose="02020603050405020304" pitchFamily="18" charset="0"/>
              </a:rPr>
              <a:t>million dollars in funding for the Local Systems Bridge Program (LSBP) </a:t>
            </a:r>
          </a:p>
          <a:p>
            <a:pPr marL="285750" indent="-285750" algn="just">
              <a:lnSpc>
                <a:spcPct val="107000"/>
              </a:lnSpc>
              <a:spcAft>
                <a:spcPts val="800"/>
              </a:spcAft>
              <a:buFont typeface="Arial" panose="020B0604020202020204" pitchFamily="34" charset="0"/>
              <a:buChar char="•"/>
            </a:pPr>
            <a:endParaRPr lang="en-US" sz="1600" dirty="0">
              <a:latin typeface="Open Sans"/>
              <a:ea typeface="Calibri" panose="020F0502020204030204" pitchFamily="34" charset="0"/>
              <a:cs typeface="Times New Roman" panose="02020603050405020304" pitchFamily="18" charset="0"/>
            </a:endParaRPr>
          </a:p>
        </p:txBody>
      </p:sp>
      <p:sp>
        <p:nvSpPr>
          <p:cNvPr id="2" name="TextBox 1"/>
          <p:cNvSpPr txBox="1"/>
          <p:nvPr/>
        </p:nvSpPr>
        <p:spPr>
          <a:xfrm>
            <a:off x="10247971" y="137697"/>
            <a:ext cx="1028700" cy="830997"/>
          </a:xfrm>
          <a:prstGeom prst="rect">
            <a:avLst/>
          </a:prstGeom>
          <a:noFill/>
        </p:spPr>
        <p:txBody>
          <a:bodyPr wrap="square" rtlCol="0">
            <a:spAutoFit/>
          </a:bodyPr>
          <a:lstStyle/>
          <a:p>
            <a:pPr algn="ctr"/>
            <a:r>
              <a:rPr lang="en-US" sz="4800" dirty="0" smtClean="0"/>
              <a:t>1</a:t>
            </a:r>
            <a:endParaRPr lang="en-US" sz="4800" dirty="0"/>
          </a:p>
        </p:txBody>
      </p:sp>
    </p:spTree>
    <p:extLst>
      <p:ext uri="{BB962C8B-B14F-4D97-AF65-F5344CB8AC3E}">
        <p14:creationId xmlns:p14="http://schemas.microsoft.com/office/powerpoint/2010/main" val="2001520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610592"/>
            <a:ext cx="9183688" cy="1261781"/>
          </a:xfrm>
        </p:spPr>
        <p:txBody>
          <a:bodyPr>
            <a:normAutofit/>
          </a:bodyPr>
          <a:lstStyle/>
          <a:p>
            <a:r>
              <a:rPr lang="en-US" dirty="0" smtClean="0"/>
              <a:t>2,989 locally owned substandard bridges </a:t>
            </a:r>
          </a:p>
          <a:p>
            <a:r>
              <a:rPr lang="en-US" dirty="0" smtClean="0"/>
              <a:t>2,200 posted bridges below weight limits they were designed to handle</a:t>
            </a:r>
            <a:endParaRPr lang="en-US" dirty="0"/>
          </a:p>
        </p:txBody>
      </p:sp>
      <p:sp>
        <p:nvSpPr>
          <p:cNvPr id="5" name="Rectangle 4"/>
          <p:cNvSpPr/>
          <p:nvPr/>
        </p:nvSpPr>
        <p:spPr>
          <a:xfrm>
            <a:off x="1964303" y="137697"/>
            <a:ext cx="7571303" cy="685124"/>
          </a:xfrm>
          <a:prstGeom prst="rect">
            <a:avLst/>
          </a:prstGeom>
        </p:spPr>
        <p:txBody>
          <a:bodyPr wrap="none">
            <a:spAutoFit/>
          </a:bodyPr>
          <a:lstStyle/>
          <a:p>
            <a:pPr>
              <a:lnSpc>
                <a:spcPct val="107000"/>
              </a:lnSpc>
              <a:spcAft>
                <a:spcPts val="800"/>
              </a:spcAft>
            </a:pPr>
            <a:r>
              <a:rPr lang="en-US" sz="3600" b="1" dirty="0">
                <a:latin typeface="MingLiU" panose="02020509000000000000" pitchFamily="49" charset="-120"/>
                <a:ea typeface="MingLiU" panose="02020509000000000000" pitchFamily="49" charset="-120"/>
                <a:cs typeface="Times New Roman" panose="02020603050405020304" pitchFamily="18" charset="0"/>
              </a:rPr>
              <a:t>Long Term Infrastructure </a:t>
            </a:r>
            <a:r>
              <a:rPr lang="en-US" sz="3600" b="1" dirty="0" smtClean="0">
                <a:latin typeface="MingLiU" panose="02020509000000000000" pitchFamily="49" charset="-120"/>
                <a:ea typeface="MingLiU" panose="02020509000000000000" pitchFamily="49" charset="-120"/>
                <a:cs typeface="Times New Roman" panose="02020603050405020304" pitchFamily="18" charset="0"/>
              </a:rPr>
              <a:t>Funding</a:t>
            </a:r>
            <a:endParaRPr lang="en-US" sz="3600" b="1" dirty="0">
              <a:latin typeface="MingLiU" panose="02020509000000000000" pitchFamily="49" charset="-120"/>
              <a:ea typeface="MingLiU" panose="02020509000000000000" pitchFamily="49" charset="-120"/>
              <a:cs typeface="Times New Roman" panose="02020603050405020304" pitchFamily="18" charset="0"/>
            </a:endParaRPr>
          </a:p>
        </p:txBody>
      </p:sp>
      <p:sp>
        <p:nvSpPr>
          <p:cNvPr id="6" name="TextBox 5"/>
          <p:cNvSpPr txBox="1"/>
          <p:nvPr/>
        </p:nvSpPr>
        <p:spPr>
          <a:xfrm>
            <a:off x="8318500" y="820142"/>
            <a:ext cx="977900" cy="369332"/>
          </a:xfrm>
          <a:prstGeom prst="rect">
            <a:avLst/>
          </a:prstGeom>
          <a:noFill/>
        </p:spPr>
        <p:txBody>
          <a:bodyPr wrap="square" rtlCol="0">
            <a:spAutoFit/>
          </a:bodyPr>
          <a:lstStyle/>
          <a:p>
            <a:r>
              <a:rPr lang="en-US" b="1" dirty="0" smtClean="0"/>
              <a:t>Cont’d</a:t>
            </a:r>
            <a:endParaRPr lang="en-US" b="1" dirty="0"/>
          </a:p>
        </p:txBody>
      </p:sp>
      <p:sp>
        <p:nvSpPr>
          <p:cNvPr id="7" name="Content Placeholder 2"/>
          <p:cNvSpPr txBox="1">
            <a:spLocks/>
          </p:cNvSpPr>
          <p:nvPr/>
        </p:nvSpPr>
        <p:spPr>
          <a:xfrm>
            <a:off x="1103312" y="3293492"/>
            <a:ext cx="8946541" cy="121530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smtClean="0"/>
              <a:t>138 functionally obsolete bridges </a:t>
            </a:r>
          </a:p>
          <a:p>
            <a:r>
              <a:rPr lang="en-US" dirty="0" smtClean="0"/>
              <a:t>105 structurally deficient bridges</a:t>
            </a:r>
          </a:p>
          <a:p>
            <a:r>
              <a:rPr lang="en-US" dirty="0" smtClean="0"/>
              <a:t>30 posted bridges below weight limits they were designed to handle</a:t>
            </a:r>
          </a:p>
          <a:p>
            <a:endParaRPr lang="en-US" dirty="0"/>
          </a:p>
        </p:txBody>
      </p:sp>
      <p:sp>
        <p:nvSpPr>
          <p:cNvPr id="8" name="Content Placeholder 2"/>
          <p:cNvSpPr txBox="1">
            <a:spLocks/>
          </p:cNvSpPr>
          <p:nvPr/>
        </p:nvSpPr>
        <p:spPr>
          <a:xfrm>
            <a:off x="1103312" y="5189818"/>
            <a:ext cx="9526588" cy="11728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smtClean="0"/>
              <a:t>936 bridges in some state of disrepair </a:t>
            </a:r>
          </a:p>
          <a:p>
            <a:r>
              <a:rPr lang="en-US" dirty="0" smtClean="0"/>
              <a:t>191 posted bridges below weight limits they were designed to handle</a:t>
            </a:r>
            <a:endParaRPr lang="en-US" dirty="0"/>
          </a:p>
        </p:txBody>
      </p:sp>
      <p:sp>
        <p:nvSpPr>
          <p:cNvPr id="9" name="TextBox 8"/>
          <p:cNvSpPr txBox="1"/>
          <p:nvPr/>
        </p:nvSpPr>
        <p:spPr>
          <a:xfrm>
            <a:off x="783203" y="1320443"/>
            <a:ext cx="1769497" cy="366792"/>
          </a:xfrm>
          <a:prstGeom prst="rect">
            <a:avLst/>
          </a:prstGeom>
          <a:noFill/>
        </p:spPr>
        <p:txBody>
          <a:bodyPr wrap="square" rtlCol="0">
            <a:spAutoFit/>
          </a:bodyPr>
          <a:lstStyle/>
          <a:p>
            <a:r>
              <a:rPr lang="en-US" b="1" dirty="0" smtClean="0"/>
              <a:t>County</a:t>
            </a:r>
            <a:endParaRPr lang="en-US" b="1" dirty="0"/>
          </a:p>
        </p:txBody>
      </p:sp>
      <p:sp>
        <p:nvSpPr>
          <p:cNvPr id="10" name="TextBox 9"/>
          <p:cNvSpPr txBox="1"/>
          <p:nvPr/>
        </p:nvSpPr>
        <p:spPr>
          <a:xfrm>
            <a:off x="783202" y="2872373"/>
            <a:ext cx="1769497" cy="366792"/>
          </a:xfrm>
          <a:prstGeom prst="rect">
            <a:avLst/>
          </a:prstGeom>
          <a:noFill/>
        </p:spPr>
        <p:txBody>
          <a:bodyPr wrap="square" rtlCol="0">
            <a:spAutoFit/>
          </a:bodyPr>
          <a:lstStyle/>
          <a:p>
            <a:r>
              <a:rPr lang="en-US" b="1" dirty="0" smtClean="0"/>
              <a:t>City</a:t>
            </a:r>
            <a:endParaRPr lang="en-US" b="1" dirty="0"/>
          </a:p>
        </p:txBody>
      </p:sp>
      <p:sp>
        <p:nvSpPr>
          <p:cNvPr id="11" name="TextBox 10"/>
          <p:cNvSpPr txBox="1"/>
          <p:nvPr/>
        </p:nvSpPr>
        <p:spPr>
          <a:xfrm>
            <a:off x="783202" y="4823026"/>
            <a:ext cx="1769497" cy="366792"/>
          </a:xfrm>
          <a:prstGeom prst="rect">
            <a:avLst/>
          </a:prstGeom>
          <a:noFill/>
        </p:spPr>
        <p:txBody>
          <a:bodyPr wrap="square" rtlCol="0">
            <a:spAutoFit/>
          </a:bodyPr>
          <a:lstStyle/>
          <a:p>
            <a:r>
              <a:rPr lang="en-US" b="1" dirty="0" smtClean="0"/>
              <a:t>State</a:t>
            </a:r>
            <a:endParaRPr lang="en-US" b="1" dirty="0"/>
          </a:p>
        </p:txBody>
      </p:sp>
    </p:spTree>
    <p:extLst>
      <p:ext uri="{BB962C8B-B14F-4D97-AF65-F5344CB8AC3E}">
        <p14:creationId xmlns:p14="http://schemas.microsoft.com/office/powerpoint/2010/main" val="2540950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0293" y="0"/>
            <a:ext cx="6417141" cy="1380506"/>
          </a:xfrm>
          <a:prstGeom prst="rect">
            <a:avLst/>
          </a:prstGeom>
        </p:spPr>
        <p:txBody>
          <a:bodyPr wrap="none">
            <a:spAutoFit/>
          </a:bodyPr>
          <a:lstStyle/>
          <a:p>
            <a:pPr algn="ctr">
              <a:lnSpc>
                <a:spcPct val="107000"/>
              </a:lnSpc>
              <a:spcAft>
                <a:spcPts val="800"/>
              </a:spcAft>
            </a:pPr>
            <a:r>
              <a:rPr lang="en-US" sz="3600" b="1" dirty="0" smtClean="0">
                <a:latin typeface="MingLiU" panose="02020509000000000000" pitchFamily="49" charset="-120"/>
                <a:ea typeface="MingLiU" panose="02020509000000000000" pitchFamily="49" charset="-120"/>
                <a:cs typeface="Times New Roman" panose="02020603050405020304" pitchFamily="18" charset="0"/>
              </a:rPr>
              <a:t>County Government</a:t>
            </a:r>
          </a:p>
          <a:p>
            <a:pPr algn="ctr">
              <a:lnSpc>
                <a:spcPct val="107000"/>
              </a:lnSpc>
              <a:spcAft>
                <a:spcPts val="800"/>
              </a:spcAft>
            </a:pPr>
            <a:r>
              <a:rPr lang="en-US" sz="3600" b="1" dirty="0" smtClean="0">
                <a:latin typeface="MingLiU" panose="02020509000000000000" pitchFamily="49" charset="-120"/>
                <a:ea typeface="MingLiU" panose="02020509000000000000" pitchFamily="49" charset="-120"/>
                <a:cs typeface="Times New Roman" panose="02020603050405020304" pitchFamily="18" charset="0"/>
              </a:rPr>
              <a:t>State Certification Program</a:t>
            </a:r>
            <a:endParaRPr lang="en-US" sz="3600" b="1" dirty="0">
              <a:latin typeface="MingLiU" panose="02020509000000000000" pitchFamily="49" charset="-120"/>
              <a:ea typeface="MingLiU" panose="02020509000000000000" pitchFamily="49" charset="-120"/>
              <a:cs typeface="Times New Roman" panose="02020603050405020304" pitchFamily="18" charset="0"/>
            </a:endParaRPr>
          </a:p>
        </p:txBody>
      </p:sp>
      <p:sp>
        <p:nvSpPr>
          <p:cNvPr id="3" name="Rectangle 2"/>
          <p:cNvSpPr/>
          <p:nvPr/>
        </p:nvSpPr>
        <p:spPr>
          <a:xfrm>
            <a:off x="158105" y="1688057"/>
            <a:ext cx="2877711" cy="523990"/>
          </a:xfrm>
          <a:prstGeom prst="rect">
            <a:avLst/>
          </a:prstGeom>
        </p:spPr>
        <p:txBody>
          <a:bodyPr wrap="none">
            <a:spAutoFit/>
          </a:bodyPr>
          <a:lstStyle/>
          <a:p>
            <a:pPr>
              <a:lnSpc>
                <a:spcPct val="107000"/>
              </a:lnSpc>
              <a:spcAft>
                <a:spcPts val="800"/>
              </a:spcAft>
            </a:pPr>
            <a:r>
              <a:rPr lang="en-US" sz="2800"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County </a:t>
            </a:r>
            <a:r>
              <a:rPr lang="en-US" sz="2800" dirty="0">
                <a:solidFill>
                  <a:srgbClr val="FFFF00"/>
                </a:solidFill>
                <a:latin typeface="MingLiU" panose="02020509000000000000" pitchFamily="49" charset="-120"/>
                <a:ea typeface="MingLiU" panose="02020509000000000000" pitchFamily="49" charset="-120"/>
                <a:cs typeface="Times New Roman" panose="02020603050405020304" pitchFamily="18" charset="0"/>
              </a:rPr>
              <a:t>Interest</a:t>
            </a:r>
          </a:p>
        </p:txBody>
      </p:sp>
      <p:sp>
        <p:nvSpPr>
          <p:cNvPr id="4" name="TextBox 3"/>
          <p:cNvSpPr txBox="1"/>
          <p:nvPr/>
        </p:nvSpPr>
        <p:spPr>
          <a:xfrm>
            <a:off x="160903" y="3073031"/>
            <a:ext cx="1663700" cy="523220"/>
          </a:xfrm>
          <a:prstGeom prst="rect">
            <a:avLst/>
          </a:prstGeom>
          <a:noFill/>
        </p:spPr>
        <p:txBody>
          <a:bodyPr wrap="square" rtlCol="0">
            <a:spAutoFit/>
          </a:bodyPr>
          <a:lstStyle/>
          <a:p>
            <a:r>
              <a:rPr lang="en-US" sz="2800" dirty="0" smtClean="0">
                <a:solidFill>
                  <a:srgbClr val="FFFF00"/>
                </a:solidFill>
                <a:latin typeface="MingLiU" panose="02020509000000000000" pitchFamily="49" charset="-120"/>
                <a:ea typeface="MingLiU" panose="02020509000000000000" pitchFamily="49" charset="-120"/>
              </a:rPr>
              <a:t>Status</a:t>
            </a:r>
            <a:endParaRPr lang="en-US" sz="2800" dirty="0">
              <a:solidFill>
                <a:srgbClr val="FFFF00"/>
              </a:solidFill>
              <a:latin typeface="MingLiU" panose="02020509000000000000" pitchFamily="49" charset="-120"/>
              <a:ea typeface="MingLiU" panose="02020509000000000000" pitchFamily="49" charset="-120"/>
            </a:endParaRPr>
          </a:p>
        </p:txBody>
      </p:sp>
      <p:sp>
        <p:nvSpPr>
          <p:cNvPr id="5" name="TextBox 4"/>
          <p:cNvSpPr txBox="1"/>
          <p:nvPr/>
        </p:nvSpPr>
        <p:spPr>
          <a:xfrm>
            <a:off x="158104" y="5068364"/>
            <a:ext cx="2698176" cy="523220"/>
          </a:xfrm>
          <a:prstGeom prst="rect">
            <a:avLst/>
          </a:prstGeom>
          <a:noFill/>
        </p:spPr>
        <p:txBody>
          <a:bodyPr wrap="square" rtlCol="0">
            <a:spAutoFit/>
          </a:bodyPr>
          <a:lstStyle/>
          <a:p>
            <a:r>
              <a:rPr lang="en-US" sz="2800" dirty="0" smtClean="0">
                <a:solidFill>
                  <a:srgbClr val="FFFF00"/>
                </a:solidFill>
                <a:latin typeface="MingLiU" panose="02020509000000000000" pitchFamily="49" charset="-120"/>
                <a:ea typeface="MingLiU" panose="02020509000000000000" pitchFamily="49" charset="-120"/>
              </a:rPr>
              <a:t>Talking Points</a:t>
            </a:r>
            <a:endParaRPr lang="en-US" sz="2800" dirty="0">
              <a:solidFill>
                <a:srgbClr val="FFFF00"/>
              </a:solidFill>
              <a:latin typeface="MingLiU" panose="02020509000000000000" pitchFamily="49" charset="-120"/>
              <a:ea typeface="MingLiU" panose="02020509000000000000" pitchFamily="49" charset="-120"/>
            </a:endParaRPr>
          </a:p>
        </p:txBody>
      </p:sp>
      <p:sp>
        <p:nvSpPr>
          <p:cNvPr id="6" name="Rectangle 5"/>
          <p:cNvSpPr/>
          <p:nvPr/>
        </p:nvSpPr>
        <p:spPr>
          <a:xfrm>
            <a:off x="158104" y="2155627"/>
            <a:ext cx="10649596" cy="882742"/>
          </a:xfrm>
          <a:prstGeom prst="rect">
            <a:avLst/>
          </a:prstGeom>
        </p:spPr>
        <p:txBody>
          <a:bodyPr wrap="square">
            <a:spAutoFit/>
          </a:bodyPr>
          <a:lstStyle/>
          <a:p>
            <a:pPr algn="just">
              <a:lnSpc>
                <a:spcPct val="107000"/>
              </a:lnSpc>
              <a:spcAft>
                <a:spcPts val="800"/>
              </a:spcAft>
            </a:pPr>
            <a:r>
              <a:rPr lang="en-US" sz="1600" dirty="0" smtClean="0">
                <a:latin typeface="Open Sans"/>
                <a:ea typeface="Calibri" panose="020F0502020204030204" pitchFamily="34" charset="0"/>
                <a:cs typeface="Times New Roman" panose="02020603050405020304" pitchFamily="18" charset="0"/>
              </a:rPr>
              <a:t>In a time when new State &amp; Federal regulations, policies, and mandates, whether directly or indirectly constantly impact local government, the need for a continuous university driven and state certified educational program becomes more of a need rather that an option.   </a:t>
            </a:r>
            <a:endParaRPr lang="en-US" sz="1600" dirty="0">
              <a:latin typeface="Open Sans"/>
              <a:ea typeface="Calibri" panose="020F0502020204030204" pitchFamily="34" charset="0"/>
              <a:cs typeface="Times New Roman" panose="02020603050405020304" pitchFamily="18" charset="0"/>
            </a:endParaRPr>
          </a:p>
        </p:txBody>
      </p:sp>
      <p:sp>
        <p:nvSpPr>
          <p:cNvPr id="7" name="Rectangle 6"/>
          <p:cNvSpPr/>
          <p:nvPr/>
        </p:nvSpPr>
        <p:spPr>
          <a:xfrm>
            <a:off x="158104" y="3610136"/>
            <a:ext cx="4947296" cy="1409681"/>
          </a:xfrm>
          <a:prstGeom prst="rect">
            <a:avLst/>
          </a:prstGeom>
        </p:spPr>
        <p:txBody>
          <a:bodyPr wrap="square">
            <a:spAutoFit/>
          </a:bodyPr>
          <a:lstStyle/>
          <a:p>
            <a:pPr algn="just">
              <a:lnSpc>
                <a:spcPct val="107000"/>
              </a:lnSpc>
              <a:spcAft>
                <a:spcPts val="800"/>
              </a:spcAft>
            </a:pPr>
            <a:r>
              <a:rPr lang="en-US" sz="1600" dirty="0" smtClean="0">
                <a:latin typeface="Open Sans"/>
                <a:ea typeface="Calibri" panose="020F0502020204030204" pitchFamily="34" charset="0"/>
                <a:cs typeface="Times New Roman" panose="02020603050405020304" pitchFamily="18" charset="0"/>
              </a:rPr>
              <a:t>The Mississippi Association of Supervisors are currently working with Mississippi State University’s Center for Governmental Technology to establish a County Government Educational Certification Program</a:t>
            </a:r>
            <a:endParaRPr lang="en-US" sz="1600" dirty="0">
              <a:latin typeface="Open Sans"/>
              <a:ea typeface="Calibri" panose="020F0502020204030204" pitchFamily="34" charset="0"/>
              <a:cs typeface="Times New Roman" panose="02020603050405020304" pitchFamily="18" charset="0"/>
            </a:endParaRPr>
          </a:p>
        </p:txBody>
      </p:sp>
      <p:sp>
        <p:nvSpPr>
          <p:cNvPr id="9" name="Rectangle 8"/>
          <p:cNvSpPr/>
          <p:nvPr/>
        </p:nvSpPr>
        <p:spPr>
          <a:xfrm>
            <a:off x="158104" y="5731284"/>
            <a:ext cx="6039496" cy="600101"/>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US" sz="1600" dirty="0" smtClean="0">
                <a:latin typeface="Open Sans"/>
                <a:ea typeface="Calibri" panose="020F0502020204030204" pitchFamily="34" charset="0"/>
                <a:cs typeface="Times New Roman" panose="02020603050405020304" pitchFamily="18" charset="0"/>
              </a:rPr>
              <a:t>Request that your local legislative delegation support a educational certification program for county government.</a:t>
            </a:r>
            <a:endParaRPr lang="en-US" sz="1600" dirty="0">
              <a:latin typeface="Open Sans"/>
              <a:ea typeface="Calibri" panose="020F0502020204030204" pitchFamily="34" charset="0"/>
              <a:cs typeface="Times New Roman" panose="02020603050405020304" pitchFamily="18" charset="0"/>
            </a:endParaRPr>
          </a:p>
        </p:txBody>
      </p:sp>
      <p:pic>
        <p:nvPicPr>
          <p:cNvPr id="1026" name="Picture 2" descr="https://beehively-websites.s3.amazonaws.com/sites/52f1378d1defc52908000002/assets/54f76bd2cefece0603002b2c/DSC_1367-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1500" y="3182076"/>
            <a:ext cx="4752974" cy="314930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293350" y="149068"/>
            <a:ext cx="1028700" cy="830997"/>
          </a:xfrm>
          <a:prstGeom prst="rect">
            <a:avLst/>
          </a:prstGeom>
          <a:noFill/>
        </p:spPr>
        <p:txBody>
          <a:bodyPr wrap="square" rtlCol="0">
            <a:spAutoFit/>
          </a:bodyPr>
          <a:lstStyle/>
          <a:p>
            <a:pPr algn="ctr"/>
            <a:r>
              <a:rPr lang="en-US" sz="4800" dirty="0"/>
              <a:t>2</a:t>
            </a:r>
          </a:p>
        </p:txBody>
      </p:sp>
    </p:spTree>
    <p:extLst>
      <p:ext uri="{BB962C8B-B14F-4D97-AF65-F5344CB8AC3E}">
        <p14:creationId xmlns:p14="http://schemas.microsoft.com/office/powerpoint/2010/main" val="799845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3425" y="149588"/>
            <a:ext cx="5262979" cy="685124"/>
          </a:xfrm>
          <a:prstGeom prst="rect">
            <a:avLst/>
          </a:prstGeom>
        </p:spPr>
        <p:txBody>
          <a:bodyPr wrap="none">
            <a:spAutoFit/>
          </a:bodyPr>
          <a:lstStyle/>
          <a:p>
            <a:pPr>
              <a:lnSpc>
                <a:spcPct val="107000"/>
              </a:lnSpc>
              <a:spcAft>
                <a:spcPts val="800"/>
              </a:spcAft>
            </a:pPr>
            <a:r>
              <a:rPr lang="en-US" sz="3600" b="1" dirty="0" smtClean="0">
                <a:latin typeface="MingLiU" panose="02020509000000000000" pitchFamily="49" charset="-120"/>
                <a:ea typeface="MingLiU" panose="02020509000000000000" pitchFamily="49" charset="-120"/>
                <a:cs typeface="Times New Roman" panose="02020603050405020304" pitchFamily="18" charset="0"/>
              </a:rPr>
              <a:t>Appropriation Funding </a:t>
            </a:r>
            <a:endParaRPr lang="en-US" sz="3600" b="1" dirty="0">
              <a:latin typeface="MingLiU" panose="02020509000000000000" pitchFamily="49" charset="-120"/>
              <a:ea typeface="MingLiU" panose="02020509000000000000" pitchFamily="49" charset="-120"/>
              <a:cs typeface="Times New Roman" panose="02020603050405020304" pitchFamily="18" charset="0"/>
            </a:endParaRPr>
          </a:p>
        </p:txBody>
      </p:sp>
      <p:sp>
        <p:nvSpPr>
          <p:cNvPr id="3" name="Rectangle 2"/>
          <p:cNvSpPr/>
          <p:nvPr/>
        </p:nvSpPr>
        <p:spPr>
          <a:xfrm>
            <a:off x="300603" y="1519123"/>
            <a:ext cx="2877711" cy="523990"/>
          </a:xfrm>
          <a:prstGeom prst="rect">
            <a:avLst/>
          </a:prstGeom>
        </p:spPr>
        <p:txBody>
          <a:bodyPr wrap="none">
            <a:spAutoFit/>
          </a:bodyPr>
          <a:lstStyle/>
          <a:p>
            <a:pPr>
              <a:lnSpc>
                <a:spcPct val="107000"/>
              </a:lnSpc>
              <a:spcAft>
                <a:spcPts val="800"/>
              </a:spcAft>
            </a:pPr>
            <a:r>
              <a:rPr lang="en-US" sz="2800"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County </a:t>
            </a:r>
            <a:r>
              <a:rPr lang="en-US" sz="2800" dirty="0">
                <a:solidFill>
                  <a:srgbClr val="FFFF00"/>
                </a:solidFill>
                <a:latin typeface="MingLiU" panose="02020509000000000000" pitchFamily="49" charset="-120"/>
                <a:ea typeface="MingLiU" panose="02020509000000000000" pitchFamily="49" charset="-120"/>
                <a:cs typeface="Times New Roman" panose="02020603050405020304" pitchFamily="18" charset="0"/>
              </a:rPr>
              <a:t>Interest</a:t>
            </a:r>
          </a:p>
        </p:txBody>
      </p:sp>
      <p:sp>
        <p:nvSpPr>
          <p:cNvPr id="4" name="TextBox 3"/>
          <p:cNvSpPr txBox="1"/>
          <p:nvPr/>
        </p:nvSpPr>
        <p:spPr>
          <a:xfrm>
            <a:off x="300603" y="2979997"/>
            <a:ext cx="1663700" cy="523220"/>
          </a:xfrm>
          <a:prstGeom prst="rect">
            <a:avLst/>
          </a:prstGeom>
          <a:noFill/>
        </p:spPr>
        <p:txBody>
          <a:bodyPr wrap="square" rtlCol="0">
            <a:spAutoFit/>
          </a:bodyPr>
          <a:lstStyle/>
          <a:p>
            <a:r>
              <a:rPr lang="en-US" sz="2800" dirty="0" smtClean="0">
                <a:solidFill>
                  <a:srgbClr val="FFFF00"/>
                </a:solidFill>
                <a:latin typeface="MingLiU" panose="02020509000000000000" pitchFamily="49" charset="-120"/>
                <a:ea typeface="MingLiU" panose="02020509000000000000" pitchFamily="49" charset="-120"/>
              </a:rPr>
              <a:t>Status</a:t>
            </a:r>
            <a:endParaRPr lang="en-US" sz="2800" dirty="0">
              <a:solidFill>
                <a:srgbClr val="FFFF00"/>
              </a:solidFill>
              <a:latin typeface="MingLiU" panose="02020509000000000000" pitchFamily="49" charset="-120"/>
              <a:ea typeface="MingLiU" panose="02020509000000000000" pitchFamily="49" charset="-120"/>
            </a:endParaRPr>
          </a:p>
        </p:txBody>
      </p:sp>
      <p:sp>
        <p:nvSpPr>
          <p:cNvPr id="5" name="TextBox 4"/>
          <p:cNvSpPr txBox="1"/>
          <p:nvPr/>
        </p:nvSpPr>
        <p:spPr>
          <a:xfrm>
            <a:off x="300602" y="4765817"/>
            <a:ext cx="2698176" cy="523220"/>
          </a:xfrm>
          <a:prstGeom prst="rect">
            <a:avLst/>
          </a:prstGeom>
          <a:noFill/>
        </p:spPr>
        <p:txBody>
          <a:bodyPr wrap="square" rtlCol="0">
            <a:spAutoFit/>
          </a:bodyPr>
          <a:lstStyle/>
          <a:p>
            <a:r>
              <a:rPr lang="en-US" sz="2800" dirty="0" smtClean="0">
                <a:solidFill>
                  <a:srgbClr val="FFFF00"/>
                </a:solidFill>
                <a:latin typeface="MingLiU" panose="02020509000000000000" pitchFamily="49" charset="-120"/>
                <a:ea typeface="MingLiU" panose="02020509000000000000" pitchFamily="49" charset="-120"/>
              </a:rPr>
              <a:t>Talking Points</a:t>
            </a:r>
            <a:endParaRPr lang="en-US" sz="2800" dirty="0">
              <a:solidFill>
                <a:srgbClr val="FFFF00"/>
              </a:solidFill>
              <a:latin typeface="MingLiU" panose="02020509000000000000" pitchFamily="49" charset="-120"/>
              <a:ea typeface="MingLiU" panose="02020509000000000000" pitchFamily="49" charset="-120"/>
            </a:endParaRPr>
          </a:p>
        </p:txBody>
      </p:sp>
      <p:sp>
        <p:nvSpPr>
          <p:cNvPr id="6" name="Rectangle 5"/>
          <p:cNvSpPr/>
          <p:nvPr/>
        </p:nvSpPr>
        <p:spPr>
          <a:xfrm>
            <a:off x="300603" y="2070184"/>
            <a:ext cx="10649596" cy="882742"/>
          </a:xfrm>
          <a:prstGeom prst="rect">
            <a:avLst/>
          </a:prstGeom>
        </p:spPr>
        <p:txBody>
          <a:bodyPr wrap="square">
            <a:spAutoFit/>
          </a:bodyPr>
          <a:lstStyle/>
          <a:p>
            <a:pPr algn="just">
              <a:lnSpc>
                <a:spcPct val="107000"/>
              </a:lnSpc>
              <a:spcAft>
                <a:spcPts val="800"/>
              </a:spcAft>
            </a:pPr>
            <a:r>
              <a:rPr lang="en-US" sz="1600" dirty="0" smtClean="0">
                <a:latin typeface="Open Sans"/>
                <a:ea typeface="Calibri" panose="020F0502020204030204" pitchFamily="34" charset="0"/>
                <a:cs typeface="Times New Roman" panose="02020603050405020304" pitchFamily="18" charset="0"/>
              </a:rPr>
              <a:t>Appropriation funding from the Mississippi State Legislature is a crucial component to county government. From statutorily mandated reimbursements to other forms of line item appropriations, MAS works diligently with the Mississippi Legislature to ensure the financial needs of Mississippi counties addressed.    </a:t>
            </a:r>
            <a:endParaRPr lang="en-US" sz="1600" dirty="0">
              <a:latin typeface="Open Sans"/>
              <a:ea typeface="Calibri" panose="020F0502020204030204" pitchFamily="34" charset="0"/>
              <a:cs typeface="Times New Roman" panose="02020603050405020304" pitchFamily="18" charset="0"/>
            </a:endParaRPr>
          </a:p>
        </p:txBody>
      </p:sp>
      <p:sp>
        <p:nvSpPr>
          <p:cNvPr id="7" name="Rectangle 6"/>
          <p:cNvSpPr/>
          <p:nvPr/>
        </p:nvSpPr>
        <p:spPr>
          <a:xfrm>
            <a:off x="300602" y="3477172"/>
            <a:ext cx="4947296" cy="1146211"/>
          </a:xfrm>
          <a:prstGeom prst="rect">
            <a:avLst/>
          </a:prstGeom>
        </p:spPr>
        <p:txBody>
          <a:bodyPr wrap="square">
            <a:spAutoFit/>
          </a:bodyPr>
          <a:lstStyle/>
          <a:p>
            <a:pPr algn="just">
              <a:lnSpc>
                <a:spcPct val="107000"/>
              </a:lnSpc>
              <a:spcAft>
                <a:spcPts val="800"/>
              </a:spcAft>
            </a:pPr>
            <a:r>
              <a:rPr lang="en-US" sz="1600" dirty="0" smtClean="0">
                <a:latin typeface="Open Sans"/>
                <a:ea typeface="Calibri" panose="020F0502020204030204" pitchFamily="34" charset="0"/>
                <a:cs typeface="Times New Roman" panose="02020603050405020304" pitchFamily="18" charset="0"/>
              </a:rPr>
              <a:t>The Mississippi Association of Supervisors continues to work closely with the Mississippi Legislature to receive full funding for the Homestead Exemption Reimbursement.  </a:t>
            </a:r>
            <a:endParaRPr lang="en-US" sz="1600" dirty="0">
              <a:latin typeface="Open Sans"/>
              <a:ea typeface="Calibri" panose="020F0502020204030204" pitchFamily="34" charset="0"/>
              <a:cs typeface="Times New Roman" panose="02020603050405020304" pitchFamily="18" charset="0"/>
            </a:endParaRPr>
          </a:p>
        </p:txBody>
      </p:sp>
      <p:sp>
        <p:nvSpPr>
          <p:cNvPr id="8" name="Rectangle 7"/>
          <p:cNvSpPr/>
          <p:nvPr/>
        </p:nvSpPr>
        <p:spPr>
          <a:xfrm>
            <a:off x="300602" y="5291408"/>
            <a:ext cx="6039496" cy="1146211"/>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US" sz="1600" dirty="0" smtClean="0">
                <a:latin typeface="Open Sans"/>
                <a:ea typeface="Calibri" panose="020F0502020204030204" pitchFamily="34" charset="0"/>
                <a:cs typeface="Times New Roman" panose="02020603050405020304" pitchFamily="18" charset="0"/>
              </a:rPr>
              <a:t>Request that your local legislative delegation support fully funding the homestead exemption reimbursement as mandated by current law. It was $3 million short of full funding for the 2015 Regular Legislative Session. </a:t>
            </a:r>
            <a:endParaRPr lang="en-US" sz="1600" dirty="0">
              <a:latin typeface="Open Sans"/>
              <a:ea typeface="Calibri" panose="020F0502020204030204" pitchFamily="34" charset="0"/>
              <a:cs typeface="Times New Roman" panose="02020603050405020304" pitchFamily="18" charset="0"/>
            </a:endParaRPr>
          </a:p>
        </p:txBody>
      </p:sp>
      <p:pic>
        <p:nvPicPr>
          <p:cNvPr id="10" name="Picture 2" descr="https://encrypted-tbn2.gstatic.com/images?q=tbn:ANd9GcSBzLV2fxtlbrYCOSSIaaTcTLKJNqK_M3eOyLdud_hJvhNxWrX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800" y="3241607"/>
            <a:ext cx="4752974" cy="319601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270273" y="101300"/>
            <a:ext cx="1028700" cy="830997"/>
          </a:xfrm>
          <a:prstGeom prst="rect">
            <a:avLst/>
          </a:prstGeom>
          <a:noFill/>
        </p:spPr>
        <p:txBody>
          <a:bodyPr wrap="square" rtlCol="0">
            <a:spAutoFit/>
          </a:bodyPr>
          <a:lstStyle/>
          <a:p>
            <a:pPr algn="ctr"/>
            <a:r>
              <a:rPr lang="en-US" sz="4800" dirty="0"/>
              <a:t>3</a:t>
            </a:r>
          </a:p>
        </p:txBody>
      </p:sp>
    </p:spTree>
    <p:extLst>
      <p:ext uri="{BB962C8B-B14F-4D97-AF65-F5344CB8AC3E}">
        <p14:creationId xmlns:p14="http://schemas.microsoft.com/office/powerpoint/2010/main" val="3533798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1192" y="114948"/>
            <a:ext cx="2723823" cy="685124"/>
          </a:xfrm>
          <a:prstGeom prst="rect">
            <a:avLst/>
          </a:prstGeom>
        </p:spPr>
        <p:txBody>
          <a:bodyPr wrap="none">
            <a:spAutoFit/>
          </a:bodyPr>
          <a:lstStyle/>
          <a:p>
            <a:pPr>
              <a:lnSpc>
                <a:spcPct val="107000"/>
              </a:lnSpc>
              <a:spcAft>
                <a:spcPts val="800"/>
              </a:spcAft>
            </a:pPr>
            <a:r>
              <a:rPr lang="en-US" sz="3600" b="1" dirty="0" smtClean="0">
                <a:latin typeface="MingLiU" panose="02020509000000000000" pitchFamily="49" charset="-120"/>
                <a:ea typeface="MingLiU" panose="02020509000000000000" pitchFamily="49" charset="-120"/>
                <a:cs typeface="Times New Roman" panose="02020603050405020304" pitchFamily="18" charset="0"/>
              </a:rPr>
              <a:t>911 Funding</a:t>
            </a:r>
            <a:endParaRPr lang="en-US" sz="3600" b="1" dirty="0">
              <a:latin typeface="MingLiU" panose="02020509000000000000" pitchFamily="49" charset="-120"/>
              <a:ea typeface="MingLiU" panose="02020509000000000000" pitchFamily="49" charset="-120"/>
              <a:cs typeface="Times New Roman" panose="02020603050405020304" pitchFamily="18" charset="0"/>
            </a:endParaRPr>
          </a:p>
        </p:txBody>
      </p:sp>
      <p:sp>
        <p:nvSpPr>
          <p:cNvPr id="3" name="Rectangle 2"/>
          <p:cNvSpPr/>
          <p:nvPr/>
        </p:nvSpPr>
        <p:spPr>
          <a:xfrm>
            <a:off x="160902" y="1272630"/>
            <a:ext cx="2877711" cy="523990"/>
          </a:xfrm>
          <a:prstGeom prst="rect">
            <a:avLst/>
          </a:prstGeom>
        </p:spPr>
        <p:txBody>
          <a:bodyPr wrap="none">
            <a:spAutoFit/>
          </a:bodyPr>
          <a:lstStyle/>
          <a:p>
            <a:pPr>
              <a:lnSpc>
                <a:spcPct val="107000"/>
              </a:lnSpc>
              <a:spcAft>
                <a:spcPts val="800"/>
              </a:spcAft>
            </a:pPr>
            <a:r>
              <a:rPr lang="en-US" sz="2800"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County </a:t>
            </a:r>
            <a:r>
              <a:rPr lang="en-US" sz="2800" dirty="0">
                <a:solidFill>
                  <a:srgbClr val="FFFF00"/>
                </a:solidFill>
                <a:latin typeface="MingLiU" panose="02020509000000000000" pitchFamily="49" charset="-120"/>
                <a:ea typeface="MingLiU" panose="02020509000000000000" pitchFamily="49" charset="-120"/>
                <a:cs typeface="Times New Roman" panose="02020603050405020304" pitchFamily="18" charset="0"/>
              </a:rPr>
              <a:t>Interest</a:t>
            </a:r>
          </a:p>
        </p:txBody>
      </p:sp>
      <p:sp>
        <p:nvSpPr>
          <p:cNvPr id="4" name="TextBox 3"/>
          <p:cNvSpPr txBox="1"/>
          <p:nvPr/>
        </p:nvSpPr>
        <p:spPr>
          <a:xfrm>
            <a:off x="160902" y="2485404"/>
            <a:ext cx="1663700" cy="523220"/>
          </a:xfrm>
          <a:prstGeom prst="rect">
            <a:avLst/>
          </a:prstGeom>
          <a:noFill/>
        </p:spPr>
        <p:txBody>
          <a:bodyPr wrap="square" rtlCol="0">
            <a:spAutoFit/>
          </a:bodyPr>
          <a:lstStyle/>
          <a:p>
            <a:r>
              <a:rPr lang="en-US" sz="2800" dirty="0" smtClean="0">
                <a:solidFill>
                  <a:srgbClr val="FFFF00"/>
                </a:solidFill>
                <a:latin typeface="MingLiU" panose="02020509000000000000" pitchFamily="49" charset="-120"/>
                <a:ea typeface="MingLiU" panose="02020509000000000000" pitchFamily="49" charset="-120"/>
              </a:rPr>
              <a:t>Status</a:t>
            </a:r>
            <a:endParaRPr lang="en-US" sz="2800" dirty="0">
              <a:solidFill>
                <a:srgbClr val="FFFF00"/>
              </a:solidFill>
              <a:latin typeface="MingLiU" panose="02020509000000000000" pitchFamily="49" charset="-120"/>
              <a:ea typeface="MingLiU" panose="02020509000000000000" pitchFamily="49" charset="-120"/>
            </a:endParaRPr>
          </a:p>
        </p:txBody>
      </p:sp>
      <p:sp>
        <p:nvSpPr>
          <p:cNvPr id="5" name="TextBox 4"/>
          <p:cNvSpPr txBox="1"/>
          <p:nvPr/>
        </p:nvSpPr>
        <p:spPr>
          <a:xfrm>
            <a:off x="160901" y="4776711"/>
            <a:ext cx="2698176" cy="523220"/>
          </a:xfrm>
          <a:prstGeom prst="rect">
            <a:avLst/>
          </a:prstGeom>
          <a:noFill/>
        </p:spPr>
        <p:txBody>
          <a:bodyPr wrap="square" rtlCol="0">
            <a:spAutoFit/>
          </a:bodyPr>
          <a:lstStyle/>
          <a:p>
            <a:r>
              <a:rPr lang="en-US" sz="2800" dirty="0" smtClean="0">
                <a:solidFill>
                  <a:srgbClr val="FFFF00"/>
                </a:solidFill>
                <a:latin typeface="MingLiU" panose="02020509000000000000" pitchFamily="49" charset="-120"/>
                <a:ea typeface="MingLiU" panose="02020509000000000000" pitchFamily="49" charset="-120"/>
              </a:rPr>
              <a:t>Talking Points</a:t>
            </a:r>
            <a:endParaRPr lang="en-US" sz="2800" dirty="0">
              <a:solidFill>
                <a:srgbClr val="FFFF00"/>
              </a:solidFill>
              <a:latin typeface="MingLiU" panose="02020509000000000000" pitchFamily="49" charset="-120"/>
              <a:ea typeface="MingLiU" panose="02020509000000000000" pitchFamily="49" charset="-120"/>
            </a:endParaRPr>
          </a:p>
        </p:txBody>
      </p:sp>
      <p:sp>
        <p:nvSpPr>
          <p:cNvPr id="6" name="Rectangle 5"/>
          <p:cNvSpPr/>
          <p:nvPr/>
        </p:nvSpPr>
        <p:spPr>
          <a:xfrm>
            <a:off x="160902" y="1796620"/>
            <a:ext cx="10649596" cy="619272"/>
          </a:xfrm>
          <a:prstGeom prst="rect">
            <a:avLst/>
          </a:prstGeom>
        </p:spPr>
        <p:txBody>
          <a:bodyPr wrap="square">
            <a:spAutoFit/>
          </a:bodyPr>
          <a:lstStyle/>
          <a:p>
            <a:pPr algn="just">
              <a:lnSpc>
                <a:spcPct val="107000"/>
              </a:lnSpc>
              <a:spcAft>
                <a:spcPts val="800"/>
              </a:spcAft>
            </a:pPr>
            <a:r>
              <a:rPr lang="en-US" sz="1600" dirty="0" smtClean="0">
                <a:latin typeface="Open Sans"/>
                <a:ea typeface="Calibri" panose="020F0502020204030204" pitchFamily="34" charset="0"/>
                <a:cs typeface="Times New Roman" panose="02020603050405020304" pitchFamily="18" charset="0"/>
              </a:rPr>
              <a:t>Providing efficient and effective 911 emergency management services is a crucial service component of county government. As Mississippi communities continue to grow, the demand for 911 services will inevitably increase.   </a:t>
            </a:r>
            <a:endParaRPr lang="en-US" sz="1600" dirty="0">
              <a:latin typeface="Open Sans"/>
              <a:ea typeface="Calibri" panose="020F0502020204030204" pitchFamily="34" charset="0"/>
              <a:cs typeface="Times New Roman" panose="02020603050405020304" pitchFamily="18" charset="0"/>
            </a:endParaRPr>
          </a:p>
        </p:txBody>
      </p:sp>
      <p:sp>
        <p:nvSpPr>
          <p:cNvPr id="7" name="Rectangle 6"/>
          <p:cNvSpPr/>
          <p:nvPr/>
        </p:nvSpPr>
        <p:spPr>
          <a:xfrm>
            <a:off x="160900" y="3326904"/>
            <a:ext cx="5592199" cy="1146211"/>
          </a:xfrm>
          <a:prstGeom prst="rect">
            <a:avLst/>
          </a:prstGeom>
        </p:spPr>
        <p:txBody>
          <a:bodyPr wrap="square">
            <a:spAutoFit/>
          </a:bodyPr>
          <a:lstStyle/>
          <a:p>
            <a:pPr algn="just">
              <a:lnSpc>
                <a:spcPct val="107000"/>
              </a:lnSpc>
              <a:spcAft>
                <a:spcPts val="800"/>
              </a:spcAft>
            </a:pPr>
            <a:r>
              <a:rPr lang="en-US" sz="1600" dirty="0" smtClean="0">
                <a:latin typeface="Open Sans"/>
                <a:ea typeface="Calibri" panose="020F0502020204030204" pitchFamily="34" charset="0"/>
                <a:cs typeface="Times New Roman" panose="02020603050405020304" pitchFamily="18" charset="0"/>
              </a:rPr>
              <a:t>Currently, counties across the state are seeing a huge shortfall in their 911 funding due to how counties receive their funding from a $1.00 surcharge that’s attached to wireless devices.  </a:t>
            </a:r>
            <a:endParaRPr lang="en-US" sz="1600" dirty="0">
              <a:latin typeface="Open Sans"/>
              <a:ea typeface="Calibri" panose="020F0502020204030204" pitchFamily="34" charset="0"/>
              <a:cs typeface="Times New Roman" panose="02020603050405020304" pitchFamily="18" charset="0"/>
            </a:endParaRPr>
          </a:p>
        </p:txBody>
      </p:sp>
      <p:sp>
        <p:nvSpPr>
          <p:cNvPr id="8" name="Rectangle 7"/>
          <p:cNvSpPr/>
          <p:nvPr/>
        </p:nvSpPr>
        <p:spPr>
          <a:xfrm>
            <a:off x="160900" y="5528156"/>
            <a:ext cx="5592200" cy="882742"/>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US" sz="1600" dirty="0" smtClean="0">
                <a:latin typeface="Open Sans"/>
                <a:ea typeface="Calibri" panose="020F0502020204030204" pitchFamily="34" charset="0"/>
                <a:cs typeface="Times New Roman" panose="02020603050405020304" pitchFamily="18" charset="0"/>
              </a:rPr>
              <a:t>Request that your local legislative delegation support  restructuring the $1.00 surcharge formula on wireless devices as it relates to counties receiving more money. </a:t>
            </a:r>
            <a:endParaRPr lang="en-US" sz="1600" dirty="0">
              <a:latin typeface="Open Sans"/>
              <a:ea typeface="Calibri" panose="020F0502020204030204" pitchFamily="34" charset="0"/>
              <a:cs typeface="Times New Roman" panose="02020603050405020304" pitchFamily="18" charset="0"/>
            </a:endParaRPr>
          </a:p>
        </p:txBody>
      </p:sp>
      <p:pic>
        <p:nvPicPr>
          <p:cNvPr id="9" name="Picture 2" descr="http://ww4.hdnux.com/photos/20/47/41/4356199/3/628x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0" y="2876294"/>
            <a:ext cx="4752974" cy="319364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264774" y="114948"/>
            <a:ext cx="1028700" cy="830997"/>
          </a:xfrm>
          <a:prstGeom prst="rect">
            <a:avLst/>
          </a:prstGeom>
          <a:noFill/>
        </p:spPr>
        <p:txBody>
          <a:bodyPr wrap="square" rtlCol="0">
            <a:spAutoFit/>
          </a:bodyPr>
          <a:lstStyle/>
          <a:p>
            <a:pPr algn="ctr"/>
            <a:r>
              <a:rPr lang="en-US" sz="4800" dirty="0" smtClean="0"/>
              <a:t>4</a:t>
            </a:r>
            <a:endParaRPr lang="en-US" sz="4800" dirty="0"/>
          </a:p>
        </p:txBody>
      </p:sp>
    </p:spTree>
    <p:extLst>
      <p:ext uri="{BB962C8B-B14F-4D97-AF65-F5344CB8AC3E}">
        <p14:creationId xmlns:p14="http://schemas.microsoft.com/office/powerpoint/2010/main" val="1372826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6279" y="194985"/>
            <a:ext cx="4108817" cy="685124"/>
          </a:xfrm>
          <a:prstGeom prst="rect">
            <a:avLst/>
          </a:prstGeom>
        </p:spPr>
        <p:txBody>
          <a:bodyPr wrap="none">
            <a:spAutoFit/>
          </a:bodyPr>
          <a:lstStyle/>
          <a:p>
            <a:pPr>
              <a:lnSpc>
                <a:spcPct val="107000"/>
              </a:lnSpc>
              <a:spcAft>
                <a:spcPts val="800"/>
              </a:spcAft>
            </a:pPr>
            <a:r>
              <a:rPr lang="en-US" sz="3600" b="1" dirty="0" smtClean="0">
                <a:latin typeface="MingLiU" panose="02020509000000000000" pitchFamily="49" charset="-120"/>
                <a:ea typeface="MingLiU" panose="02020509000000000000" pitchFamily="49" charset="-120"/>
                <a:cs typeface="Times New Roman" panose="02020603050405020304" pitchFamily="18" charset="0"/>
              </a:rPr>
              <a:t>Unfunded Mandates</a:t>
            </a:r>
            <a:endParaRPr lang="en-US" sz="3600" b="1" dirty="0">
              <a:latin typeface="MingLiU" panose="02020509000000000000" pitchFamily="49" charset="-120"/>
              <a:ea typeface="MingLiU" panose="02020509000000000000" pitchFamily="49" charset="-120"/>
              <a:cs typeface="Times New Roman" panose="02020603050405020304" pitchFamily="18" charset="0"/>
            </a:endParaRPr>
          </a:p>
        </p:txBody>
      </p:sp>
      <p:sp>
        <p:nvSpPr>
          <p:cNvPr id="3" name="Rectangle 2"/>
          <p:cNvSpPr/>
          <p:nvPr/>
        </p:nvSpPr>
        <p:spPr>
          <a:xfrm>
            <a:off x="158103" y="1255751"/>
            <a:ext cx="2877711" cy="523990"/>
          </a:xfrm>
          <a:prstGeom prst="rect">
            <a:avLst/>
          </a:prstGeom>
        </p:spPr>
        <p:txBody>
          <a:bodyPr wrap="none">
            <a:spAutoFit/>
          </a:bodyPr>
          <a:lstStyle/>
          <a:p>
            <a:pPr>
              <a:lnSpc>
                <a:spcPct val="107000"/>
              </a:lnSpc>
              <a:spcAft>
                <a:spcPts val="800"/>
              </a:spcAft>
            </a:pPr>
            <a:r>
              <a:rPr lang="en-US" sz="2800"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County </a:t>
            </a:r>
            <a:r>
              <a:rPr lang="en-US" sz="2800" dirty="0">
                <a:solidFill>
                  <a:srgbClr val="FFFF00"/>
                </a:solidFill>
                <a:latin typeface="MingLiU" panose="02020509000000000000" pitchFamily="49" charset="-120"/>
                <a:ea typeface="MingLiU" panose="02020509000000000000" pitchFamily="49" charset="-120"/>
                <a:cs typeface="Times New Roman" panose="02020603050405020304" pitchFamily="18" charset="0"/>
              </a:rPr>
              <a:t>Interest</a:t>
            </a:r>
          </a:p>
        </p:txBody>
      </p:sp>
      <p:sp>
        <p:nvSpPr>
          <p:cNvPr id="4" name="TextBox 3"/>
          <p:cNvSpPr txBox="1"/>
          <p:nvPr/>
        </p:nvSpPr>
        <p:spPr>
          <a:xfrm>
            <a:off x="185780" y="2673678"/>
            <a:ext cx="1663700" cy="523220"/>
          </a:xfrm>
          <a:prstGeom prst="rect">
            <a:avLst/>
          </a:prstGeom>
          <a:noFill/>
        </p:spPr>
        <p:txBody>
          <a:bodyPr wrap="square" rtlCol="0">
            <a:spAutoFit/>
          </a:bodyPr>
          <a:lstStyle/>
          <a:p>
            <a:r>
              <a:rPr lang="en-US" sz="2800" dirty="0" smtClean="0">
                <a:solidFill>
                  <a:srgbClr val="FFFF00"/>
                </a:solidFill>
                <a:latin typeface="MingLiU" panose="02020509000000000000" pitchFamily="49" charset="-120"/>
                <a:ea typeface="MingLiU" panose="02020509000000000000" pitchFamily="49" charset="-120"/>
              </a:rPr>
              <a:t>Status</a:t>
            </a:r>
            <a:endParaRPr lang="en-US" sz="2800" dirty="0">
              <a:solidFill>
                <a:srgbClr val="FFFF00"/>
              </a:solidFill>
              <a:latin typeface="MingLiU" panose="02020509000000000000" pitchFamily="49" charset="-120"/>
              <a:ea typeface="MingLiU" panose="02020509000000000000" pitchFamily="49" charset="-120"/>
            </a:endParaRPr>
          </a:p>
        </p:txBody>
      </p:sp>
      <p:sp>
        <p:nvSpPr>
          <p:cNvPr id="5" name="TextBox 4"/>
          <p:cNvSpPr txBox="1"/>
          <p:nvPr/>
        </p:nvSpPr>
        <p:spPr>
          <a:xfrm>
            <a:off x="158102" y="4795940"/>
            <a:ext cx="2698176" cy="523220"/>
          </a:xfrm>
          <a:prstGeom prst="rect">
            <a:avLst/>
          </a:prstGeom>
          <a:noFill/>
        </p:spPr>
        <p:txBody>
          <a:bodyPr wrap="square" rtlCol="0">
            <a:spAutoFit/>
          </a:bodyPr>
          <a:lstStyle/>
          <a:p>
            <a:r>
              <a:rPr lang="en-US" sz="2800" dirty="0" smtClean="0">
                <a:solidFill>
                  <a:srgbClr val="FFFF00"/>
                </a:solidFill>
                <a:latin typeface="MingLiU" panose="02020509000000000000" pitchFamily="49" charset="-120"/>
                <a:ea typeface="MingLiU" panose="02020509000000000000" pitchFamily="49" charset="-120"/>
              </a:rPr>
              <a:t>Talking Points</a:t>
            </a:r>
            <a:endParaRPr lang="en-US" sz="2800" dirty="0">
              <a:solidFill>
                <a:srgbClr val="FFFF00"/>
              </a:solidFill>
              <a:latin typeface="MingLiU" panose="02020509000000000000" pitchFamily="49" charset="-120"/>
              <a:ea typeface="MingLiU" panose="02020509000000000000" pitchFamily="49" charset="-120"/>
            </a:endParaRPr>
          </a:p>
        </p:txBody>
      </p:sp>
      <p:sp>
        <p:nvSpPr>
          <p:cNvPr id="6" name="Rectangle 5"/>
          <p:cNvSpPr/>
          <p:nvPr/>
        </p:nvSpPr>
        <p:spPr>
          <a:xfrm>
            <a:off x="158102" y="1749881"/>
            <a:ext cx="10649596" cy="882742"/>
          </a:xfrm>
          <a:prstGeom prst="rect">
            <a:avLst/>
          </a:prstGeom>
        </p:spPr>
        <p:txBody>
          <a:bodyPr wrap="square">
            <a:spAutoFit/>
          </a:bodyPr>
          <a:lstStyle/>
          <a:p>
            <a:pPr algn="just">
              <a:lnSpc>
                <a:spcPct val="107000"/>
              </a:lnSpc>
              <a:spcAft>
                <a:spcPts val="800"/>
              </a:spcAft>
            </a:pPr>
            <a:r>
              <a:rPr lang="en-US" sz="1600" dirty="0" smtClean="0">
                <a:latin typeface="Open Sans"/>
                <a:ea typeface="Calibri" panose="020F0502020204030204" pitchFamily="34" charset="0"/>
                <a:cs typeface="Times New Roman" panose="02020603050405020304" pitchFamily="18" charset="0"/>
              </a:rPr>
              <a:t>For years county government has continued to battle mandates handed down from the state level of government that requires service without any revenue attached to it. It has become a core policy of county governments to oppose all unfunded mandates.</a:t>
            </a:r>
            <a:endParaRPr lang="en-US" sz="1600" dirty="0">
              <a:latin typeface="Open Sans"/>
              <a:ea typeface="Calibri" panose="020F0502020204030204" pitchFamily="34" charset="0"/>
              <a:cs typeface="Times New Roman" panose="02020603050405020304" pitchFamily="18" charset="0"/>
            </a:endParaRPr>
          </a:p>
        </p:txBody>
      </p:sp>
      <p:sp>
        <p:nvSpPr>
          <p:cNvPr id="7" name="Rectangle 6"/>
          <p:cNvSpPr/>
          <p:nvPr/>
        </p:nvSpPr>
        <p:spPr>
          <a:xfrm>
            <a:off x="185780" y="3122020"/>
            <a:ext cx="5853716" cy="1673150"/>
          </a:xfrm>
          <a:prstGeom prst="rect">
            <a:avLst/>
          </a:prstGeom>
        </p:spPr>
        <p:txBody>
          <a:bodyPr wrap="square">
            <a:spAutoFit/>
          </a:bodyPr>
          <a:lstStyle/>
          <a:p>
            <a:pPr algn="just">
              <a:lnSpc>
                <a:spcPct val="107000"/>
              </a:lnSpc>
              <a:spcAft>
                <a:spcPts val="800"/>
              </a:spcAft>
            </a:pPr>
            <a:r>
              <a:rPr lang="en-US" sz="1600" dirty="0" smtClean="0">
                <a:latin typeface="Open Sans"/>
                <a:ea typeface="Calibri" panose="020F0502020204030204" pitchFamily="34" charset="0"/>
                <a:cs typeface="Times New Roman" panose="02020603050405020304" pitchFamily="18" charset="0"/>
              </a:rPr>
              <a:t>Currently, special interests groups tend to message the mainstream media on attractive initiatives as it relate to economic development. MAS works diligently to sift through the misinformation to inform the public of various direct and indirect unfunded mandates these special interest initiative tend to hide . </a:t>
            </a:r>
            <a:endParaRPr lang="en-US" sz="1600" dirty="0">
              <a:latin typeface="Open Sans"/>
              <a:ea typeface="Calibri" panose="020F0502020204030204" pitchFamily="34" charset="0"/>
              <a:cs typeface="Times New Roman" panose="02020603050405020304" pitchFamily="18" charset="0"/>
            </a:endParaRPr>
          </a:p>
        </p:txBody>
      </p:sp>
      <p:sp>
        <p:nvSpPr>
          <p:cNvPr id="8" name="Rectangle 7"/>
          <p:cNvSpPr/>
          <p:nvPr/>
        </p:nvSpPr>
        <p:spPr>
          <a:xfrm>
            <a:off x="185780" y="5415212"/>
            <a:ext cx="5853716" cy="1146211"/>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US" sz="1600" dirty="0" smtClean="0">
                <a:latin typeface="Open Sans"/>
                <a:ea typeface="Calibri" panose="020F0502020204030204" pitchFamily="34" charset="0"/>
                <a:cs typeface="Times New Roman" panose="02020603050405020304" pitchFamily="18" charset="0"/>
              </a:rPr>
              <a:t>Request that your local legislative delegation oppose all unfunded mandates. Also, request that your legislative delegation oppose all legislative measures that have the potential to cause an unfunded mandate. </a:t>
            </a:r>
            <a:endParaRPr lang="en-US" sz="1600" dirty="0">
              <a:latin typeface="Open Sans"/>
              <a:ea typeface="Calibri" panose="020F0502020204030204" pitchFamily="34" charset="0"/>
              <a:cs typeface="Times New Roman" panose="02020603050405020304" pitchFamily="18" charset="0"/>
            </a:endParaRPr>
          </a:p>
        </p:txBody>
      </p:sp>
      <p:pic>
        <p:nvPicPr>
          <p:cNvPr id="10" name="Picture 2" descr="http://affordablehousinginstitute.org/blogs/us/wp-content/uploads/imagesno-unfunded-mandates-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1" y="3027690"/>
            <a:ext cx="4752974" cy="319364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203366" y="122049"/>
            <a:ext cx="1028700" cy="830997"/>
          </a:xfrm>
          <a:prstGeom prst="rect">
            <a:avLst/>
          </a:prstGeom>
          <a:noFill/>
        </p:spPr>
        <p:txBody>
          <a:bodyPr wrap="square" rtlCol="0">
            <a:spAutoFit/>
          </a:bodyPr>
          <a:lstStyle/>
          <a:p>
            <a:pPr algn="ctr"/>
            <a:r>
              <a:rPr lang="en-US" sz="4800" dirty="0" smtClean="0"/>
              <a:t>5</a:t>
            </a:r>
            <a:endParaRPr lang="en-US" sz="4800" dirty="0"/>
          </a:p>
        </p:txBody>
      </p:sp>
    </p:spTree>
    <p:extLst>
      <p:ext uri="{BB962C8B-B14F-4D97-AF65-F5344CB8AC3E}">
        <p14:creationId xmlns:p14="http://schemas.microsoft.com/office/powerpoint/2010/main" val="3555347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4045" t="34765" r="25247" b="28478"/>
          <a:stretch/>
        </p:blipFill>
        <p:spPr>
          <a:xfrm>
            <a:off x="1494263" y="1951464"/>
            <a:ext cx="9166303" cy="3914078"/>
          </a:xfrm>
          <a:prstGeom prst="rect">
            <a:avLst/>
          </a:prstGeom>
        </p:spPr>
      </p:pic>
      <p:sp>
        <p:nvSpPr>
          <p:cNvPr id="4" name="Rectangle 3"/>
          <p:cNvSpPr/>
          <p:nvPr/>
        </p:nvSpPr>
        <p:spPr>
          <a:xfrm>
            <a:off x="1045753" y="298943"/>
            <a:ext cx="9187130" cy="647293"/>
          </a:xfrm>
          <a:prstGeom prst="rect">
            <a:avLst/>
          </a:prstGeom>
        </p:spPr>
        <p:txBody>
          <a:bodyPr wrap="none">
            <a:spAutoFit/>
          </a:bodyPr>
          <a:lstStyle/>
          <a:p>
            <a:pPr>
              <a:lnSpc>
                <a:spcPct val="107000"/>
              </a:lnSpc>
              <a:spcAft>
                <a:spcPts val="800"/>
              </a:spcAft>
            </a:pPr>
            <a:r>
              <a:rPr lang="en-US" sz="3600" b="1" dirty="0" smtClean="0">
                <a:latin typeface="MingLiU" panose="02020509000000000000" pitchFamily="49" charset="-120"/>
                <a:ea typeface="MingLiU" panose="02020509000000000000" pitchFamily="49" charset="-120"/>
                <a:cs typeface="Times New Roman" panose="02020603050405020304" pitchFamily="18" charset="0"/>
              </a:rPr>
              <a:t>Local Government Matters to the People!</a:t>
            </a:r>
            <a:endParaRPr lang="en-US" sz="3600" b="1" dirty="0">
              <a:latin typeface="MingLiU" panose="02020509000000000000" pitchFamily="49" charset="-120"/>
              <a:ea typeface="MingLiU" panose="02020509000000000000" pitchFamily="49" charset="-120"/>
              <a:cs typeface="Times New Roman" panose="02020603050405020304" pitchFamily="18" charset="0"/>
            </a:endParaRPr>
          </a:p>
        </p:txBody>
      </p:sp>
    </p:spTree>
    <p:extLst>
      <p:ext uri="{BB962C8B-B14F-4D97-AF65-F5344CB8AC3E}">
        <p14:creationId xmlns:p14="http://schemas.microsoft.com/office/powerpoint/2010/main" val="1192255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6803" y="0"/>
            <a:ext cx="2954655" cy="647293"/>
          </a:xfrm>
          <a:prstGeom prst="rect">
            <a:avLst/>
          </a:prstGeom>
        </p:spPr>
        <p:txBody>
          <a:bodyPr wrap="none">
            <a:spAutoFit/>
          </a:bodyPr>
          <a:lstStyle/>
          <a:p>
            <a:pPr>
              <a:lnSpc>
                <a:spcPct val="107000"/>
              </a:lnSpc>
              <a:spcAft>
                <a:spcPts val="800"/>
              </a:spcAft>
            </a:pPr>
            <a:r>
              <a:rPr lang="en-US" sz="3600" dirty="0" smtClean="0">
                <a:latin typeface="MingLiU" panose="02020509000000000000" pitchFamily="49" charset="-120"/>
                <a:ea typeface="MingLiU" panose="02020509000000000000" pitchFamily="49" charset="-120"/>
                <a:cs typeface="Times New Roman" panose="02020603050405020304" pitchFamily="18" charset="0"/>
              </a:rPr>
              <a:t>Media Tools </a:t>
            </a:r>
            <a:endParaRPr lang="en-US" sz="3600" dirty="0">
              <a:latin typeface="MingLiU" panose="02020509000000000000" pitchFamily="49" charset="-120"/>
              <a:ea typeface="MingLiU" panose="02020509000000000000" pitchFamily="49" charset="-120"/>
              <a:cs typeface="Times New Roman" panose="02020603050405020304" pitchFamily="18" charset="0"/>
            </a:endParaRPr>
          </a:p>
        </p:txBody>
      </p:sp>
      <p:sp>
        <p:nvSpPr>
          <p:cNvPr id="3" name="TextBox 2"/>
          <p:cNvSpPr txBox="1"/>
          <p:nvPr/>
        </p:nvSpPr>
        <p:spPr>
          <a:xfrm>
            <a:off x="238610" y="2046767"/>
            <a:ext cx="5019190" cy="4524315"/>
          </a:xfrm>
          <a:prstGeom prst="rect">
            <a:avLst/>
          </a:prstGeom>
          <a:noFill/>
        </p:spPr>
        <p:txBody>
          <a:bodyPr wrap="square" rtlCol="0">
            <a:spAutoFit/>
          </a:bodyPr>
          <a:lstStyle/>
          <a:p>
            <a:pPr algn="just"/>
            <a:endParaRPr lang="en-US" dirty="0" smtClean="0">
              <a:latin typeface="Open Sans"/>
            </a:endParaRPr>
          </a:p>
          <a:p>
            <a:r>
              <a:rPr lang="en-US" dirty="0" smtClean="0">
                <a:latin typeface="Open Sans"/>
              </a:rPr>
              <a:t>Submitting an op-ed or guest commentary to local papers is an excellent way to express county issues and views in a highly-visible way. For a short sample guide on writing an op-ed</a:t>
            </a:r>
            <a:r>
              <a:rPr lang="en-US" dirty="0">
                <a:latin typeface="Open Sans"/>
              </a:rPr>
              <a:t>, visit:  </a:t>
            </a:r>
            <a:r>
              <a:rPr lang="en-US" dirty="0">
                <a:latin typeface="Open Sans"/>
                <a:hlinkClick r:id="rId2"/>
              </a:rPr>
              <a:t>http://</a:t>
            </a:r>
            <a:r>
              <a:rPr lang="en-US" dirty="0" smtClean="0">
                <a:latin typeface="Open Sans"/>
                <a:hlinkClick r:id="rId2"/>
              </a:rPr>
              <a:t>www.naco.org/sites/default/files/documents/WotusOpEdGuidance.pdf</a:t>
            </a:r>
            <a:r>
              <a:rPr lang="en-US" dirty="0" smtClean="0">
                <a:latin typeface="Open Sans"/>
              </a:rPr>
              <a:t> </a:t>
            </a:r>
          </a:p>
          <a:p>
            <a:pPr algn="just"/>
            <a:endParaRPr lang="en-US" dirty="0" smtClean="0">
              <a:latin typeface="Open Sans"/>
            </a:endParaRPr>
          </a:p>
          <a:p>
            <a:pPr algn="just"/>
            <a:endParaRPr lang="en-US" dirty="0">
              <a:latin typeface="Open Sans"/>
            </a:endParaRPr>
          </a:p>
          <a:p>
            <a:r>
              <a:rPr lang="en-US" dirty="0" smtClean="0">
                <a:latin typeface="Open Sans"/>
              </a:rPr>
              <a:t> You may also Visit: </a:t>
            </a:r>
            <a:r>
              <a:rPr lang="en-US" dirty="0" smtClean="0">
                <a:latin typeface="Open Sans"/>
                <a:hlinkClick r:id="rId3"/>
              </a:rPr>
              <a:t>http</a:t>
            </a:r>
            <a:r>
              <a:rPr lang="en-US" dirty="0">
                <a:latin typeface="Open Sans"/>
                <a:hlinkClick r:id="rId3"/>
              </a:rPr>
              <a:t>://</a:t>
            </a:r>
            <a:r>
              <a:rPr lang="en-US" dirty="0" smtClean="0">
                <a:latin typeface="Open Sans"/>
                <a:hlinkClick r:id="rId3"/>
              </a:rPr>
              <a:t>www.naco.org/sites/default/files/documents/NACO_MediaGuide2013.pdf</a:t>
            </a:r>
            <a:r>
              <a:rPr lang="en-US" dirty="0" smtClean="0">
                <a:latin typeface="Open Sans"/>
              </a:rPr>
              <a:t> to obtain a </a:t>
            </a:r>
            <a:r>
              <a:rPr lang="en-US" i="1" u="sng" dirty="0" smtClean="0">
                <a:latin typeface="Open Sans"/>
              </a:rPr>
              <a:t>Media Relations Guide for Counties</a:t>
            </a:r>
            <a:r>
              <a:rPr lang="en-US" dirty="0" smtClean="0">
                <a:latin typeface="Open Sans"/>
              </a:rPr>
              <a:t> from the National Association of County Officials (</a:t>
            </a:r>
            <a:r>
              <a:rPr lang="en-US" dirty="0" err="1" smtClean="0">
                <a:latin typeface="Open Sans"/>
              </a:rPr>
              <a:t>NACo</a:t>
            </a:r>
            <a:r>
              <a:rPr lang="en-US" dirty="0" smtClean="0">
                <a:latin typeface="Open Sans"/>
              </a:rPr>
              <a:t>) website.</a:t>
            </a:r>
            <a:endParaRPr lang="en-US" dirty="0">
              <a:latin typeface="Open Sans"/>
            </a:endParaRPr>
          </a:p>
        </p:txBody>
      </p:sp>
      <p:pic>
        <p:nvPicPr>
          <p:cNvPr id="3074" name="Picture 2" descr="http://f.tqn.com/y/media/1/W/l/6/-/-/1829026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818" y="2789771"/>
            <a:ext cx="4864092" cy="324272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38610" y="1123437"/>
            <a:ext cx="10782300" cy="923330"/>
          </a:xfrm>
          <a:prstGeom prst="rect">
            <a:avLst/>
          </a:prstGeom>
        </p:spPr>
        <p:txBody>
          <a:bodyPr wrap="square">
            <a:spAutoFit/>
          </a:bodyPr>
          <a:lstStyle/>
          <a:p>
            <a:pPr algn="just"/>
            <a:r>
              <a:rPr lang="en-US" dirty="0">
                <a:latin typeface="Open Sans"/>
              </a:rPr>
              <a:t>While your local legislative delegation are back in their local district outside of the legislative session</a:t>
            </a:r>
            <a:r>
              <a:rPr lang="en-US" dirty="0" smtClean="0">
                <a:latin typeface="Open Sans"/>
              </a:rPr>
              <a:t>, or while they are in session, </a:t>
            </a:r>
            <a:r>
              <a:rPr lang="en-US" dirty="0">
                <a:latin typeface="Open Sans"/>
              </a:rPr>
              <a:t>county supervisors have a great opportunity to work with the local media outlets to draw attention to key State policy priorities.</a:t>
            </a:r>
          </a:p>
        </p:txBody>
      </p:sp>
    </p:spTree>
    <p:extLst>
      <p:ext uri="{BB962C8B-B14F-4D97-AF65-F5344CB8AC3E}">
        <p14:creationId xmlns:p14="http://schemas.microsoft.com/office/powerpoint/2010/main" val="2559547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http://www.kingedwardhoteljackson.com/resourcefiles/mainimages/jackson-mississippi-state-capitol-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74" y="106189"/>
            <a:ext cx="6474449" cy="40003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8926" y="120431"/>
            <a:ext cx="2278055" cy="800219"/>
          </a:xfrm>
          <a:prstGeom prst="rect">
            <a:avLst/>
          </a:prstGeom>
          <a:noFill/>
        </p:spPr>
        <p:txBody>
          <a:bodyPr wrap="square" rtlCol="0">
            <a:spAutoFit/>
          </a:bodyPr>
          <a:lstStyle/>
          <a:p>
            <a:pPr algn="ctr"/>
            <a:r>
              <a:rPr lang="en-US" sz="2800" b="1" dirty="0" smtClean="0">
                <a:solidFill>
                  <a:schemeClr val="bg1"/>
                </a:solidFill>
                <a:latin typeface="Aparajita" panose="020B0604020202020204" pitchFamily="34" charset="0"/>
                <a:cs typeface="Aparajita" panose="020B0604020202020204" pitchFamily="34" charset="0"/>
              </a:rPr>
              <a:t>Mississippi</a:t>
            </a:r>
          </a:p>
          <a:p>
            <a:pPr algn="ctr"/>
            <a:r>
              <a:rPr lang="en-US" b="1" dirty="0" smtClean="0">
                <a:solidFill>
                  <a:schemeClr val="bg1"/>
                </a:solidFill>
                <a:latin typeface="Aparajita" panose="020B0604020202020204" pitchFamily="34" charset="0"/>
                <a:cs typeface="Aparajita" panose="020B0604020202020204" pitchFamily="34" charset="0"/>
              </a:rPr>
              <a:t>Association of Supervisors</a:t>
            </a:r>
            <a:r>
              <a:rPr lang="en-US" dirty="0" smtClean="0">
                <a:solidFill>
                  <a:schemeClr val="bg1"/>
                </a:solidFill>
                <a:latin typeface="Aparajita" panose="020B0604020202020204" pitchFamily="34" charset="0"/>
                <a:cs typeface="Aparajita" panose="020B0604020202020204" pitchFamily="34" charset="0"/>
              </a:rPr>
              <a:t> </a:t>
            </a:r>
            <a:endParaRPr lang="en-US" dirty="0">
              <a:solidFill>
                <a:schemeClr val="bg1"/>
              </a:solidFill>
              <a:latin typeface="Aparajita" panose="020B0604020202020204" pitchFamily="34" charset="0"/>
              <a:cs typeface="Aparajita" panose="020B0604020202020204" pitchFamily="34" charset="0"/>
            </a:endParaRPr>
          </a:p>
        </p:txBody>
      </p:sp>
      <p:sp>
        <p:nvSpPr>
          <p:cNvPr id="5" name="TextBox 4"/>
          <p:cNvSpPr txBox="1"/>
          <p:nvPr/>
        </p:nvSpPr>
        <p:spPr>
          <a:xfrm>
            <a:off x="328217" y="1391503"/>
            <a:ext cx="3735784" cy="830997"/>
          </a:xfrm>
          <a:prstGeom prst="rect">
            <a:avLst/>
          </a:prstGeom>
          <a:noFill/>
        </p:spPr>
        <p:txBody>
          <a:bodyPr wrap="square" rtlCol="0">
            <a:spAutoFit/>
          </a:bodyPr>
          <a:lstStyle/>
          <a:p>
            <a:pPr algn="ctr"/>
            <a:r>
              <a:rPr lang="en-US" sz="2400" dirty="0" smtClean="0">
                <a:solidFill>
                  <a:schemeClr val="bg1"/>
                </a:solidFill>
                <a:latin typeface="Monotype Corsiva" panose="03010101010201010101" pitchFamily="66" charset="0"/>
              </a:rPr>
              <a:t>2016 County Regional Visits</a:t>
            </a:r>
          </a:p>
          <a:p>
            <a:pPr algn="ctr"/>
            <a:r>
              <a:rPr lang="en-US" sz="2400" dirty="0" smtClean="0">
                <a:solidFill>
                  <a:schemeClr val="bg1"/>
                </a:solidFill>
                <a:latin typeface="Monotype Corsiva" panose="03010101010201010101" pitchFamily="66" charset="0"/>
              </a:rPr>
              <a:t>@ The Capitol</a:t>
            </a:r>
            <a:endParaRPr lang="en-US" sz="2400" dirty="0">
              <a:solidFill>
                <a:schemeClr val="bg1"/>
              </a:solidFill>
              <a:latin typeface="Monotype Corsiva" panose="03010101010201010101" pitchFamily="66" charset="0"/>
            </a:endParaRPr>
          </a:p>
        </p:txBody>
      </p:sp>
      <p:sp>
        <p:nvSpPr>
          <p:cNvPr id="6" name="TextBox 5"/>
          <p:cNvSpPr txBox="1"/>
          <p:nvPr/>
        </p:nvSpPr>
        <p:spPr>
          <a:xfrm>
            <a:off x="238926" y="855580"/>
            <a:ext cx="2148672" cy="415498"/>
          </a:xfrm>
          <a:prstGeom prst="rect">
            <a:avLst/>
          </a:prstGeom>
          <a:noFill/>
        </p:spPr>
        <p:txBody>
          <a:bodyPr wrap="square" rtlCol="0">
            <a:spAutoFit/>
          </a:bodyPr>
          <a:lstStyle/>
          <a:p>
            <a:pPr algn="ctr"/>
            <a:r>
              <a:rPr lang="en-US" sz="1050" i="1" dirty="0" smtClean="0">
                <a:solidFill>
                  <a:schemeClr val="bg1"/>
                </a:solidFill>
              </a:rPr>
              <a:t>Strong County Government for a Growing State</a:t>
            </a:r>
            <a:endParaRPr lang="en-US" sz="1050" i="1"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266" y="250539"/>
            <a:ext cx="919880" cy="919880"/>
          </a:xfrm>
          <a:prstGeom prst="ellipse">
            <a:avLst/>
          </a:prstGeom>
        </p:spPr>
      </p:pic>
      <p:sp>
        <p:nvSpPr>
          <p:cNvPr id="7" name="TextBox 6"/>
          <p:cNvSpPr txBox="1"/>
          <p:nvPr/>
        </p:nvSpPr>
        <p:spPr>
          <a:xfrm>
            <a:off x="7511144" y="43410"/>
            <a:ext cx="3817256" cy="523220"/>
          </a:xfrm>
          <a:prstGeom prst="rect">
            <a:avLst/>
          </a:prstGeom>
          <a:noFill/>
        </p:spPr>
        <p:txBody>
          <a:bodyPr wrap="square" rtlCol="0">
            <a:spAutoFit/>
          </a:bodyPr>
          <a:lstStyle/>
          <a:p>
            <a:r>
              <a:rPr lang="en-US" sz="2800" b="1" dirty="0" smtClean="0">
                <a:solidFill>
                  <a:schemeClr val="bg1"/>
                </a:solidFill>
              </a:rPr>
              <a:t>Why Regional Visits?</a:t>
            </a:r>
            <a:endParaRPr lang="en-US" sz="2800" b="1" dirty="0">
              <a:solidFill>
                <a:schemeClr val="bg1"/>
              </a:solidFill>
            </a:endParaRPr>
          </a:p>
        </p:txBody>
      </p:sp>
      <p:sp>
        <p:nvSpPr>
          <p:cNvPr id="10" name="TextBox 9"/>
          <p:cNvSpPr txBox="1"/>
          <p:nvPr/>
        </p:nvSpPr>
        <p:spPr>
          <a:xfrm>
            <a:off x="6895586" y="493574"/>
            <a:ext cx="5078540" cy="2031325"/>
          </a:xfrm>
          <a:prstGeom prst="rect">
            <a:avLst/>
          </a:prstGeom>
          <a:noFill/>
        </p:spPr>
        <p:txBody>
          <a:bodyPr wrap="square" rtlCol="0">
            <a:spAutoFit/>
          </a:bodyPr>
          <a:lstStyle/>
          <a:p>
            <a:pPr algn="just"/>
            <a:r>
              <a:rPr lang="en-US" dirty="0" smtClean="0">
                <a:solidFill>
                  <a:schemeClr val="bg1"/>
                </a:solidFill>
              </a:rPr>
              <a:t>Visits at the Capitol are designed to give you, Mississippi county supervisors, an opportunity to spend time with your legislators, attend important committee meetings, get briefed on key issues by MAS, and become involved in the legislative process. </a:t>
            </a:r>
            <a:endParaRPr lang="en-US" dirty="0">
              <a:solidFill>
                <a:schemeClr val="bg1"/>
              </a:solidFill>
            </a:endParaRPr>
          </a:p>
        </p:txBody>
      </p:sp>
      <p:sp>
        <p:nvSpPr>
          <p:cNvPr id="9" name="Rectangle 8"/>
          <p:cNvSpPr/>
          <p:nvPr/>
        </p:nvSpPr>
        <p:spPr>
          <a:xfrm>
            <a:off x="6985002" y="2577148"/>
            <a:ext cx="4989124" cy="423298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TextBox 12"/>
          <p:cNvSpPr txBox="1"/>
          <p:nvPr/>
        </p:nvSpPr>
        <p:spPr>
          <a:xfrm>
            <a:off x="6985002" y="2615064"/>
            <a:ext cx="4787170" cy="4247317"/>
          </a:xfrm>
          <a:prstGeom prst="rect">
            <a:avLst/>
          </a:prstGeom>
          <a:noFill/>
        </p:spPr>
        <p:txBody>
          <a:bodyPr wrap="square" rtlCol="0">
            <a:spAutoFit/>
          </a:bodyPr>
          <a:lstStyle/>
          <a:p>
            <a:r>
              <a:rPr lang="en-US" sz="1350" b="1" dirty="0" smtClean="0">
                <a:solidFill>
                  <a:schemeClr val="bg1"/>
                </a:solidFill>
              </a:rPr>
              <a:t>The Day of the Visit …</a:t>
            </a:r>
          </a:p>
          <a:p>
            <a:endParaRPr lang="en-US" sz="1350" dirty="0">
              <a:solidFill>
                <a:schemeClr val="bg1"/>
              </a:solidFill>
            </a:endParaRPr>
          </a:p>
          <a:p>
            <a:r>
              <a:rPr lang="en-US" sz="1350" dirty="0" smtClean="0">
                <a:solidFill>
                  <a:schemeClr val="bg1"/>
                </a:solidFill>
              </a:rPr>
              <a:t>9:00 am – Meet MAS staff on the first floor of the Capitol, once you pass the security check.</a:t>
            </a:r>
          </a:p>
          <a:p>
            <a:endParaRPr lang="en-US" sz="1350" dirty="0">
              <a:solidFill>
                <a:schemeClr val="bg1"/>
              </a:solidFill>
            </a:endParaRPr>
          </a:p>
          <a:p>
            <a:pPr marL="285750" indent="-285750">
              <a:buFontTx/>
              <a:buChar char="-"/>
            </a:pPr>
            <a:r>
              <a:rPr lang="en-US" sz="1350" dirty="0" smtClean="0">
                <a:solidFill>
                  <a:schemeClr val="bg1"/>
                </a:solidFill>
              </a:rPr>
              <a:t>MAS staff will provide a brief verbal briefing in addition to handouts highlighting the grassroots assignments for that day (</a:t>
            </a:r>
            <a:r>
              <a:rPr lang="en-US" sz="1350" i="1" dirty="0" smtClean="0">
                <a:solidFill>
                  <a:schemeClr val="bg1"/>
                </a:solidFill>
              </a:rPr>
              <a:t>important committee meetings to attend, and key legislators to target</a:t>
            </a:r>
            <a:r>
              <a:rPr lang="en-US" sz="1350" dirty="0" smtClean="0">
                <a:solidFill>
                  <a:schemeClr val="bg1"/>
                </a:solidFill>
              </a:rPr>
              <a:t>)</a:t>
            </a:r>
          </a:p>
          <a:p>
            <a:endParaRPr lang="en-US" sz="1350" dirty="0" smtClean="0">
              <a:solidFill>
                <a:schemeClr val="bg1"/>
              </a:solidFill>
            </a:endParaRPr>
          </a:p>
          <a:p>
            <a:pPr marL="285750" indent="-285750">
              <a:buFontTx/>
              <a:buChar char="-"/>
            </a:pPr>
            <a:r>
              <a:rPr lang="en-US" sz="1350" dirty="0" smtClean="0">
                <a:solidFill>
                  <a:schemeClr val="bg1"/>
                </a:solidFill>
              </a:rPr>
              <a:t>Be sure to visit either the Senate or House chamber if they are in session, and ask that your legislator recognize you from the House or Senate gallery.</a:t>
            </a:r>
          </a:p>
          <a:p>
            <a:endParaRPr lang="en-US" sz="1350" dirty="0" smtClean="0">
              <a:solidFill>
                <a:schemeClr val="bg1"/>
              </a:solidFill>
            </a:endParaRPr>
          </a:p>
          <a:p>
            <a:pPr marL="285750" indent="-285750">
              <a:buFontTx/>
              <a:buChar char="-"/>
            </a:pPr>
            <a:r>
              <a:rPr lang="en-US" sz="1350" dirty="0" smtClean="0">
                <a:solidFill>
                  <a:schemeClr val="bg1"/>
                </a:solidFill>
              </a:rPr>
              <a:t>Once you have completed the handout assignments, please invite your legislators back to the MAS office for lunch. </a:t>
            </a:r>
          </a:p>
          <a:p>
            <a:endParaRPr lang="en-US" sz="1350" dirty="0" smtClean="0">
              <a:solidFill>
                <a:schemeClr val="bg1"/>
              </a:solidFill>
            </a:endParaRPr>
          </a:p>
          <a:p>
            <a:pPr marL="285750" indent="-285750">
              <a:buFontTx/>
              <a:buChar char="-"/>
            </a:pPr>
            <a:r>
              <a:rPr lang="en-US" sz="1350" dirty="0" smtClean="0">
                <a:solidFill>
                  <a:schemeClr val="bg1"/>
                </a:solidFill>
              </a:rPr>
              <a:t>During lunch, MAS staff will provide a more detail legislative update.</a:t>
            </a:r>
            <a:endParaRPr lang="en-US" sz="1350" dirty="0">
              <a:solidFill>
                <a:schemeClr val="bg1"/>
              </a:solidFill>
            </a:endParaRPr>
          </a:p>
        </p:txBody>
      </p:sp>
      <p:sp>
        <p:nvSpPr>
          <p:cNvPr id="14" name="TextBox 13"/>
          <p:cNvSpPr txBox="1"/>
          <p:nvPr/>
        </p:nvSpPr>
        <p:spPr>
          <a:xfrm>
            <a:off x="434843" y="4153947"/>
            <a:ext cx="5645363" cy="2708434"/>
          </a:xfrm>
          <a:prstGeom prst="rect">
            <a:avLst/>
          </a:prstGeom>
          <a:noFill/>
        </p:spPr>
        <p:txBody>
          <a:bodyPr wrap="square" rtlCol="0">
            <a:spAutoFit/>
          </a:bodyPr>
          <a:lstStyle/>
          <a:p>
            <a:pPr marL="285750" indent="-285750">
              <a:buFont typeface="Arial" panose="020B0604020202020204" pitchFamily="34" charset="0"/>
              <a:buChar char="•"/>
            </a:pPr>
            <a:r>
              <a:rPr lang="en-US" sz="1700" dirty="0" smtClean="0">
                <a:solidFill>
                  <a:schemeClr val="bg1"/>
                </a:solidFill>
              </a:rPr>
              <a:t>Tuesday, January 12</a:t>
            </a:r>
            <a:r>
              <a:rPr lang="en-US" sz="1700" baseline="30000" dirty="0" smtClean="0">
                <a:solidFill>
                  <a:schemeClr val="bg1"/>
                </a:solidFill>
              </a:rPr>
              <a:t>th</a:t>
            </a:r>
            <a:r>
              <a:rPr lang="en-US" sz="1700" dirty="0" smtClean="0">
                <a:solidFill>
                  <a:schemeClr val="bg1"/>
                </a:solidFill>
              </a:rPr>
              <a:t> Golden Triangle PDD</a:t>
            </a:r>
          </a:p>
          <a:p>
            <a:pPr marL="285750" indent="-285750">
              <a:buFont typeface="Arial" panose="020B0604020202020204" pitchFamily="34" charset="0"/>
              <a:buChar char="•"/>
            </a:pPr>
            <a:r>
              <a:rPr lang="en-US" sz="1700" dirty="0" smtClean="0">
                <a:solidFill>
                  <a:schemeClr val="bg1"/>
                </a:solidFill>
              </a:rPr>
              <a:t>Wednesday January 20</a:t>
            </a:r>
            <a:r>
              <a:rPr lang="en-US" sz="1700" baseline="30000" dirty="0" smtClean="0">
                <a:solidFill>
                  <a:schemeClr val="bg1"/>
                </a:solidFill>
              </a:rPr>
              <a:t>th</a:t>
            </a:r>
            <a:r>
              <a:rPr lang="en-US" sz="1700" dirty="0" smtClean="0">
                <a:solidFill>
                  <a:schemeClr val="bg1"/>
                </a:solidFill>
              </a:rPr>
              <a:t> Southwest PDD</a:t>
            </a:r>
          </a:p>
          <a:p>
            <a:pPr marL="285750" indent="-285750">
              <a:buFont typeface="Arial" panose="020B0604020202020204" pitchFamily="34" charset="0"/>
              <a:buChar char="•"/>
            </a:pPr>
            <a:r>
              <a:rPr lang="en-US" sz="1700" dirty="0" smtClean="0">
                <a:solidFill>
                  <a:schemeClr val="bg1"/>
                </a:solidFill>
              </a:rPr>
              <a:t>Tuesday, January 26</a:t>
            </a:r>
            <a:r>
              <a:rPr lang="en-US" sz="1700" baseline="30000" dirty="0" smtClean="0">
                <a:solidFill>
                  <a:schemeClr val="bg1"/>
                </a:solidFill>
              </a:rPr>
              <a:t>th</a:t>
            </a:r>
            <a:r>
              <a:rPr lang="en-US" sz="1700" dirty="0" smtClean="0">
                <a:solidFill>
                  <a:schemeClr val="bg1"/>
                </a:solidFill>
              </a:rPr>
              <a:t> East Central PDD</a:t>
            </a:r>
          </a:p>
          <a:p>
            <a:pPr marL="285750" indent="-285750">
              <a:buFont typeface="Arial" panose="020B0604020202020204" pitchFamily="34" charset="0"/>
              <a:buChar char="•"/>
            </a:pPr>
            <a:r>
              <a:rPr lang="en-US" sz="1700" dirty="0" smtClean="0">
                <a:solidFill>
                  <a:schemeClr val="bg1"/>
                </a:solidFill>
              </a:rPr>
              <a:t>Tuesday February 2</a:t>
            </a:r>
            <a:r>
              <a:rPr lang="en-US" sz="1700" baseline="30000" dirty="0" smtClean="0">
                <a:solidFill>
                  <a:schemeClr val="bg1"/>
                </a:solidFill>
              </a:rPr>
              <a:t>nd</a:t>
            </a:r>
            <a:r>
              <a:rPr lang="en-US" sz="1700" dirty="0" smtClean="0">
                <a:solidFill>
                  <a:schemeClr val="bg1"/>
                </a:solidFill>
              </a:rPr>
              <a:t> Three Rivers PDD</a:t>
            </a:r>
          </a:p>
          <a:p>
            <a:pPr marL="285750" indent="-285750">
              <a:buFont typeface="Arial" panose="020B0604020202020204" pitchFamily="34" charset="0"/>
              <a:buChar char="•"/>
            </a:pPr>
            <a:r>
              <a:rPr lang="en-US" sz="1700" dirty="0" smtClean="0">
                <a:solidFill>
                  <a:schemeClr val="bg1"/>
                </a:solidFill>
              </a:rPr>
              <a:t>Wednesday February 3</a:t>
            </a:r>
            <a:r>
              <a:rPr lang="en-US" sz="1700" baseline="30000" dirty="0" smtClean="0">
                <a:solidFill>
                  <a:schemeClr val="bg1"/>
                </a:solidFill>
              </a:rPr>
              <a:t>rd</a:t>
            </a:r>
            <a:r>
              <a:rPr lang="en-US" sz="1700" dirty="0" smtClean="0">
                <a:solidFill>
                  <a:schemeClr val="bg1"/>
                </a:solidFill>
              </a:rPr>
              <a:t> Southern PDD</a:t>
            </a:r>
          </a:p>
          <a:p>
            <a:pPr marL="285750" indent="-285750">
              <a:buFont typeface="Arial" panose="020B0604020202020204" pitchFamily="34" charset="0"/>
              <a:buChar char="•"/>
            </a:pPr>
            <a:r>
              <a:rPr lang="en-US" sz="1700" dirty="0" smtClean="0">
                <a:solidFill>
                  <a:schemeClr val="bg1"/>
                </a:solidFill>
              </a:rPr>
              <a:t>Tuesday February 9</a:t>
            </a:r>
            <a:r>
              <a:rPr lang="en-US" sz="1700" baseline="30000" dirty="0" smtClean="0">
                <a:solidFill>
                  <a:schemeClr val="bg1"/>
                </a:solidFill>
              </a:rPr>
              <a:t>th</a:t>
            </a:r>
            <a:r>
              <a:rPr lang="en-US" sz="1700" dirty="0" smtClean="0">
                <a:solidFill>
                  <a:schemeClr val="bg1"/>
                </a:solidFill>
              </a:rPr>
              <a:t> Northeast PDD</a:t>
            </a:r>
          </a:p>
          <a:p>
            <a:pPr marL="285750" indent="-285750">
              <a:buFont typeface="Arial" panose="020B0604020202020204" pitchFamily="34" charset="0"/>
              <a:buChar char="•"/>
            </a:pPr>
            <a:r>
              <a:rPr lang="en-US" sz="1700" dirty="0" smtClean="0">
                <a:solidFill>
                  <a:schemeClr val="bg1"/>
                </a:solidFill>
              </a:rPr>
              <a:t>Tuesday February 16</a:t>
            </a:r>
            <a:r>
              <a:rPr lang="en-US" sz="1700" baseline="30000" dirty="0" smtClean="0">
                <a:solidFill>
                  <a:schemeClr val="bg1"/>
                </a:solidFill>
              </a:rPr>
              <a:t>th</a:t>
            </a:r>
            <a:r>
              <a:rPr lang="en-US" sz="1700" dirty="0" smtClean="0">
                <a:solidFill>
                  <a:schemeClr val="bg1"/>
                </a:solidFill>
              </a:rPr>
              <a:t> North Central PDD</a:t>
            </a:r>
          </a:p>
          <a:p>
            <a:pPr marL="285750" indent="-285750">
              <a:buFont typeface="Arial" panose="020B0604020202020204" pitchFamily="34" charset="0"/>
              <a:buChar char="•"/>
            </a:pPr>
            <a:r>
              <a:rPr lang="en-US" sz="1700" dirty="0" smtClean="0">
                <a:solidFill>
                  <a:schemeClr val="bg1"/>
                </a:solidFill>
              </a:rPr>
              <a:t>Tuesday February 23</a:t>
            </a:r>
            <a:r>
              <a:rPr lang="en-US" sz="1700" baseline="30000" dirty="0" smtClean="0">
                <a:solidFill>
                  <a:schemeClr val="bg1"/>
                </a:solidFill>
              </a:rPr>
              <a:t>rd</a:t>
            </a:r>
            <a:r>
              <a:rPr lang="en-US" sz="1700" dirty="0" smtClean="0">
                <a:solidFill>
                  <a:schemeClr val="bg1"/>
                </a:solidFill>
              </a:rPr>
              <a:t> Central PDD</a:t>
            </a:r>
          </a:p>
          <a:p>
            <a:pPr marL="285750" indent="-285750">
              <a:buFont typeface="Arial" panose="020B0604020202020204" pitchFamily="34" charset="0"/>
              <a:buChar char="•"/>
            </a:pPr>
            <a:r>
              <a:rPr lang="en-US" sz="1700" dirty="0" smtClean="0">
                <a:solidFill>
                  <a:schemeClr val="bg1"/>
                </a:solidFill>
              </a:rPr>
              <a:t>Tuesday March 1</a:t>
            </a:r>
            <a:r>
              <a:rPr lang="en-US" sz="1700" baseline="30000" dirty="0" smtClean="0">
                <a:solidFill>
                  <a:schemeClr val="bg1"/>
                </a:solidFill>
              </a:rPr>
              <a:t>st</a:t>
            </a:r>
            <a:r>
              <a:rPr lang="en-US" sz="1700" dirty="0" smtClean="0">
                <a:solidFill>
                  <a:schemeClr val="bg1"/>
                </a:solidFill>
              </a:rPr>
              <a:t> South Delta PDD</a:t>
            </a:r>
          </a:p>
          <a:p>
            <a:pPr marL="285750" indent="-285750">
              <a:buFont typeface="Arial" panose="020B0604020202020204" pitchFamily="34" charset="0"/>
              <a:buChar char="•"/>
            </a:pPr>
            <a:r>
              <a:rPr lang="en-US" sz="1700" dirty="0" smtClean="0">
                <a:solidFill>
                  <a:schemeClr val="bg1"/>
                </a:solidFill>
              </a:rPr>
              <a:t>Tuesday March 8</a:t>
            </a:r>
            <a:r>
              <a:rPr lang="en-US" sz="1700" baseline="30000" dirty="0" smtClean="0">
                <a:solidFill>
                  <a:schemeClr val="bg1"/>
                </a:solidFill>
              </a:rPr>
              <a:t>th</a:t>
            </a:r>
            <a:r>
              <a:rPr lang="en-US" sz="1700" dirty="0" smtClean="0">
                <a:solidFill>
                  <a:schemeClr val="bg1"/>
                </a:solidFill>
              </a:rPr>
              <a:t> North Delta PDD</a:t>
            </a:r>
            <a:endParaRPr lang="en-US" sz="1700" dirty="0">
              <a:solidFill>
                <a:schemeClr val="bg1"/>
              </a:solidFill>
            </a:endParaRPr>
          </a:p>
        </p:txBody>
      </p:sp>
    </p:spTree>
    <p:extLst>
      <p:ext uri="{BB962C8B-B14F-4D97-AF65-F5344CB8AC3E}">
        <p14:creationId xmlns:p14="http://schemas.microsoft.com/office/powerpoint/2010/main" val="3937157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6279" y="194985"/>
            <a:ext cx="4801314" cy="647293"/>
          </a:xfrm>
          <a:prstGeom prst="rect">
            <a:avLst/>
          </a:prstGeom>
        </p:spPr>
        <p:txBody>
          <a:bodyPr wrap="none">
            <a:spAutoFit/>
          </a:bodyPr>
          <a:lstStyle/>
          <a:p>
            <a:pPr>
              <a:lnSpc>
                <a:spcPct val="107000"/>
              </a:lnSpc>
              <a:spcAft>
                <a:spcPts val="800"/>
              </a:spcAft>
            </a:pPr>
            <a:r>
              <a:rPr lang="en-US" sz="3600" b="1" dirty="0" smtClean="0">
                <a:latin typeface="MingLiU" panose="02020509000000000000" pitchFamily="49" charset="-120"/>
                <a:ea typeface="MingLiU" panose="02020509000000000000" pitchFamily="49" charset="-120"/>
                <a:cs typeface="Times New Roman" panose="02020603050405020304" pitchFamily="18" charset="0"/>
              </a:rPr>
              <a:t>Important Checklist </a:t>
            </a:r>
            <a:endParaRPr lang="en-US" sz="3600" b="1" dirty="0">
              <a:latin typeface="MingLiU" panose="02020509000000000000" pitchFamily="49" charset="-120"/>
              <a:ea typeface="MingLiU" panose="02020509000000000000" pitchFamily="49" charset="-120"/>
              <a:cs typeface="Times New Roman" panose="02020603050405020304" pitchFamily="18" charset="0"/>
            </a:endParaRPr>
          </a:p>
        </p:txBody>
      </p:sp>
      <p:sp>
        <p:nvSpPr>
          <p:cNvPr id="4" name="TextBox 3"/>
          <p:cNvSpPr txBox="1"/>
          <p:nvPr/>
        </p:nvSpPr>
        <p:spPr>
          <a:xfrm>
            <a:off x="325480" y="1291382"/>
            <a:ext cx="6138820" cy="1077218"/>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MingLiU" panose="02020509000000000000" pitchFamily="49" charset="-120"/>
                <a:ea typeface="MingLiU" panose="02020509000000000000" pitchFamily="49" charset="-120"/>
              </a:rPr>
              <a:t>Lock in your local legislators cell phone numbers.</a:t>
            </a:r>
          </a:p>
          <a:p>
            <a:pPr marL="285750" indent="-285750">
              <a:buFont typeface="Arial" panose="020B0604020202020204" pitchFamily="34" charset="0"/>
              <a:buChar char="•"/>
            </a:pPr>
            <a:endParaRPr lang="en-US" sz="1600" dirty="0">
              <a:latin typeface="MingLiU" panose="02020509000000000000" pitchFamily="49" charset="-120"/>
              <a:ea typeface="MingLiU" panose="02020509000000000000" pitchFamily="49" charset="-120"/>
            </a:endParaRPr>
          </a:p>
        </p:txBody>
      </p:sp>
      <p:sp>
        <p:nvSpPr>
          <p:cNvPr id="5" name="TextBox 4"/>
          <p:cNvSpPr txBox="1"/>
          <p:nvPr/>
        </p:nvSpPr>
        <p:spPr>
          <a:xfrm>
            <a:off x="325480" y="2863059"/>
            <a:ext cx="6138820" cy="1815882"/>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MingLiU" panose="02020509000000000000" pitchFamily="49" charset="-120"/>
                <a:ea typeface="MingLiU" panose="02020509000000000000" pitchFamily="49" charset="-120"/>
              </a:rPr>
              <a:t>Email, text, or call your local legislators at least once a week for feedback on your legislative concerns.</a:t>
            </a:r>
          </a:p>
          <a:p>
            <a:pPr marL="285750" indent="-285750">
              <a:buFont typeface="Arial" panose="020B0604020202020204" pitchFamily="34" charset="0"/>
              <a:buChar char="•"/>
            </a:pPr>
            <a:endParaRPr lang="en-US" sz="1600" dirty="0">
              <a:latin typeface="MingLiU" panose="02020509000000000000" pitchFamily="49" charset="-120"/>
              <a:ea typeface="MingLiU" panose="02020509000000000000" pitchFamily="49" charset="-120"/>
            </a:endParaRPr>
          </a:p>
        </p:txBody>
      </p:sp>
      <p:sp>
        <p:nvSpPr>
          <p:cNvPr id="6" name="TextBox 5"/>
          <p:cNvSpPr txBox="1"/>
          <p:nvPr/>
        </p:nvSpPr>
        <p:spPr>
          <a:xfrm>
            <a:off x="325480" y="4818832"/>
            <a:ext cx="6138820" cy="1815882"/>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MingLiU" panose="02020509000000000000" pitchFamily="49" charset="-120"/>
                <a:ea typeface="MingLiU" panose="02020509000000000000" pitchFamily="49" charset="-120"/>
              </a:rPr>
              <a:t>Make sure your local legislators always know your local concerns as well as concerns impacting counties statewide.</a:t>
            </a:r>
          </a:p>
          <a:p>
            <a:pPr marL="285750" indent="-285750">
              <a:buFont typeface="Arial" panose="020B0604020202020204" pitchFamily="34" charset="0"/>
              <a:buChar char="•"/>
            </a:pPr>
            <a:endParaRPr lang="en-US" sz="1600" dirty="0">
              <a:latin typeface="MingLiU" panose="02020509000000000000" pitchFamily="49" charset="-120"/>
              <a:ea typeface="MingLiU" panose="02020509000000000000" pitchFamily="49" charset="-120"/>
            </a:endParaRPr>
          </a:p>
        </p:txBody>
      </p:sp>
      <p:sp>
        <p:nvSpPr>
          <p:cNvPr id="7" name="Rectangle 6"/>
          <p:cNvSpPr/>
          <p:nvPr/>
        </p:nvSpPr>
        <p:spPr>
          <a:xfrm>
            <a:off x="6858000" y="1291382"/>
            <a:ext cx="939800" cy="6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0" y="3371783"/>
            <a:ext cx="939800" cy="6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0" y="5180382"/>
            <a:ext cx="939800" cy="6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encrypted-tbn1.gstatic.com/images?q=tbn:ANd9GcRxoPpp0zTA5IfYyDkiD5TLdHBBjqIAa2CKUwSYsKX12MCUwQP-"/>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61200" y="842278"/>
            <a:ext cx="1130300" cy="10478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encrypted-tbn1.gstatic.com/images?q=tbn:ANd9GcRxoPpp0zTA5IfYyDkiD5TLdHBBjqIAa2CKUwSYsKX12MCUwQP-"/>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72300" y="2856473"/>
            <a:ext cx="1130300" cy="10478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ncrypted-tbn1.gstatic.com/images?q=tbn:ANd9GcRxoPpp0zTA5IfYyDkiD5TLdHBBjqIAa2CKUwSYsKX12MCUwQP-"/>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72300" y="4678941"/>
            <a:ext cx="1130300" cy="104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313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354" y="3213100"/>
            <a:ext cx="10579845" cy="1132481"/>
          </a:xfrm>
        </p:spPr>
        <p:txBody>
          <a:bodyPr/>
          <a:lstStyle/>
          <a:p>
            <a:pPr algn="ctr"/>
            <a:r>
              <a:rPr lang="en-US" sz="5400" dirty="0" smtClean="0"/>
              <a:t>2016   LEGISLATIVE   PROPOSALS</a:t>
            </a:r>
            <a:endParaRPr lang="en-US" sz="5400" dirty="0"/>
          </a:p>
        </p:txBody>
      </p:sp>
    </p:spTree>
    <p:extLst>
      <p:ext uri="{BB962C8B-B14F-4D97-AF65-F5344CB8AC3E}">
        <p14:creationId xmlns:p14="http://schemas.microsoft.com/office/powerpoint/2010/main" val="1107335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187" y="401918"/>
            <a:ext cx="9404723" cy="1400530"/>
          </a:xfrm>
        </p:spPr>
        <p:txBody>
          <a:bodyPr/>
          <a:lstStyle/>
          <a:p>
            <a:pPr algn="ctr"/>
            <a:r>
              <a:rPr lang="en-US" b="1" dirty="0" smtClean="0"/>
              <a:t>2016 Legislative Proposals</a:t>
            </a:r>
            <a:endParaRPr lang="en-US" b="1" dirty="0"/>
          </a:p>
        </p:txBody>
      </p:sp>
      <p:sp>
        <p:nvSpPr>
          <p:cNvPr id="4" name="Rectangle 3"/>
          <p:cNvSpPr/>
          <p:nvPr/>
        </p:nvSpPr>
        <p:spPr>
          <a:xfrm>
            <a:off x="774701" y="1477254"/>
            <a:ext cx="10045700" cy="1200329"/>
          </a:xfrm>
          <a:prstGeom prst="rect">
            <a:avLst/>
          </a:prstGeom>
        </p:spPr>
        <p:txBody>
          <a:bodyPr wrap="square">
            <a:spAutoFit/>
          </a:body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Proposal 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latin typeface="Calibri" panose="020F0502020204030204" pitchFamily="34" charset="0"/>
                <a:ea typeface="Calibri" panose="020F0502020204030204" pitchFamily="34" charset="0"/>
                <a:cs typeface="Times New Roman" panose="02020603050405020304" pitchFamily="18" charset="0"/>
              </a:rPr>
              <a:t>The Mississippi Association of Supervisors requests legislation that establishes a state certified county supervisor’s education certification program.</a:t>
            </a:r>
            <a:endParaRPr lang="en-US" sz="2400" dirty="0"/>
          </a:p>
        </p:txBody>
      </p:sp>
      <p:sp>
        <p:nvSpPr>
          <p:cNvPr id="5" name="Rectangle 4"/>
          <p:cNvSpPr/>
          <p:nvPr/>
        </p:nvSpPr>
        <p:spPr>
          <a:xfrm>
            <a:off x="774702" y="3099053"/>
            <a:ext cx="10045699" cy="1569660"/>
          </a:xfrm>
          <a:prstGeom prst="rect">
            <a:avLst/>
          </a:prstGeom>
        </p:spPr>
        <p:txBody>
          <a:bodyPr wrap="square">
            <a:spAutoFit/>
          </a:body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Proposal 2</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latin typeface="Calibri" panose="020F0502020204030204" pitchFamily="34" charset="0"/>
                <a:ea typeface="Calibri" panose="020F0502020204030204" pitchFamily="34" charset="0"/>
                <a:cs typeface="Times New Roman" panose="02020603050405020304" pitchFamily="18" charset="0"/>
              </a:rPr>
              <a:t>The Mississippi Association of Supervisors requests legislation that increases infrastructure funding to county government beyond its existing funding stream.</a:t>
            </a:r>
            <a:endParaRPr lang="en-US" sz="2400" dirty="0"/>
          </a:p>
        </p:txBody>
      </p:sp>
      <p:sp>
        <p:nvSpPr>
          <p:cNvPr id="6" name="Rectangle 5"/>
          <p:cNvSpPr/>
          <p:nvPr/>
        </p:nvSpPr>
        <p:spPr>
          <a:xfrm>
            <a:off x="710405" y="5090184"/>
            <a:ext cx="10174289" cy="1200329"/>
          </a:xfrm>
          <a:prstGeom prst="rect">
            <a:avLst/>
          </a:prstGeom>
        </p:spPr>
        <p:txBody>
          <a:bodyPr wrap="square">
            <a:spAutoFit/>
          </a:body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Proposal 3</a:t>
            </a:r>
          </a:p>
          <a:p>
            <a:pPr algn="ctr"/>
            <a:r>
              <a:rPr lang="en-US" sz="2400" dirty="0">
                <a:latin typeface="Calibri" panose="020F0502020204030204" pitchFamily="34" charset="0"/>
                <a:ea typeface="Calibri" panose="020F0502020204030204" pitchFamily="34" charset="0"/>
                <a:cs typeface="Times New Roman" panose="02020603050405020304" pitchFamily="18" charset="0"/>
              </a:rPr>
              <a:t>The Mississippi Association of Supervisors request legislation funding the Local Systems Bridge Program (LSBP) at $40 million.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5978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187" y="401918"/>
            <a:ext cx="9404723" cy="1400530"/>
          </a:xfrm>
        </p:spPr>
        <p:txBody>
          <a:bodyPr/>
          <a:lstStyle/>
          <a:p>
            <a:pPr algn="ctr"/>
            <a:r>
              <a:rPr lang="en-US" b="1" dirty="0" smtClean="0"/>
              <a:t>2016 Legislative Proposals</a:t>
            </a:r>
            <a:endParaRPr lang="en-US" b="1" dirty="0"/>
          </a:p>
        </p:txBody>
      </p:sp>
      <p:sp>
        <p:nvSpPr>
          <p:cNvPr id="3" name="Rectangle 2"/>
          <p:cNvSpPr/>
          <p:nvPr/>
        </p:nvSpPr>
        <p:spPr>
          <a:xfrm>
            <a:off x="683373" y="1654539"/>
            <a:ext cx="9890310" cy="1200329"/>
          </a:xfrm>
          <a:prstGeom prst="rect">
            <a:avLst/>
          </a:prstGeom>
        </p:spPr>
        <p:txBody>
          <a:bodyPr wrap="square">
            <a:spAutoFit/>
          </a:body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Proposal 4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latin typeface="Calibri" panose="020F0502020204030204" pitchFamily="34" charset="0"/>
                <a:ea typeface="Calibri" panose="020F0502020204030204" pitchFamily="34" charset="0"/>
                <a:cs typeface="Times New Roman" panose="02020603050405020304" pitchFamily="18" charset="0"/>
              </a:rPr>
              <a:t>The Mississippi Association of Supervisors request legislation that </a:t>
            </a:r>
            <a:r>
              <a:rPr lang="en-US" sz="2400" b="1" u="sng" dirty="0">
                <a:latin typeface="Calibri" panose="020F0502020204030204" pitchFamily="34" charset="0"/>
                <a:ea typeface="Calibri" panose="020F0502020204030204" pitchFamily="34" charset="0"/>
                <a:cs typeface="Times New Roman" panose="02020603050405020304" pitchFamily="18" charset="0"/>
              </a:rPr>
              <a:t>fully</a:t>
            </a:r>
            <a:r>
              <a:rPr lang="en-US" sz="2400" dirty="0">
                <a:latin typeface="Calibri" panose="020F0502020204030204" pitchFamily="34" charset="0"/>
                <a:ea typeface="Calibri" panose="020F0502020204030204" pitchFamily="34" charset="0"/>
                <a:cs typeface="Times New Roman" panose="02020603050405020304" pitchFamily="18" charset="0"/>
              </a:rPr>
              <a:t> funds the Homestead Exemption Reimbursement at $87.5 </a:t>
            </a:r>
            <a:r>
              <a:rPr lang="en-US" sz="2400" dirty="0" smtClean="0">
                <a:latin typeface="Calibri" panose="020F0502020204030204" pitchFamily="34" charset="0"/>
                <a:ea typeface="Calibri" panose="020F0502020204030204" pitchFamily="34" charset="0"/>
                <a:cs typeface="Times New Roman" panose="02020603050405020304" pitchFamily="18" charset="0"/>
              </a:rPr>
              <a:t>million.</a:t>
            </a:r>
            <a:endParaRPr lang="en-US" sz="2400" dirty="0"/>
          </a:p>
        </p:txBody>
      </p:sp>
      <p:sp>
        <p:nvSpPr>
          <p:cNvPr id="7" name="Rectangle 6"/>
          <p:cNvSpPr/>
          <p:nvPr/>
        </p:nvSpPr>
        <p:spPr>
          <a:xfrm>
            <a:off x="609600" y="3315472"/>
            <a:ext cx="10185400" cy="1200329"/>
          </a:xfrm>
          <a:prstGeom prst="rect">
            <a:avLst/>
          </a:prstGeom>
        </p:spPr>
        <p:txBody>
          <a:bodyPr wrap="square">
            <a:spAutoFit/>
          </a:body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Proposal 5</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latin typeface="Calibri" panose="020F0502020204030204" pitchFamily="34" charset="0"/>
                <a:ea typeface="Calibri" panose="020F0502020204030204" pitchFamily="34" charset="0"/>
                <a:cs typeface="Times New Roman" panose="02020603050405020304" pitchFamily="18" charset="0"/>
              </a:rPr>
              <a:t>The Mississippi Association of Supervisors request legislation that provides for increased revenue for 911 funding.</a:t>
            </a:r>
            <a:endParaRPr lang="en-US" sz="2400" dirty="0"/>
          </a:p>
        </p:txBody>
      </p:sp>
      <p:sp>
        <p:nvSpPr>
          <p:cNvPr id="8" name="Rectangle 7"/>
          <p:cNvSpPr/>
          <p:nvPr/>
        </p:nvSpPr>
        <p:spPr>
          <a:xfrm>
            <a:off x="638921" y="4976405"/>
            <a:ext cx="10037854" cy="1200329"/>
          </a:xfrm>
          <a:prstGeom prst="rect">
            <a:avLst/>
          </a:prstGeom>
        </p:spPr>
        <p:txBody>
          <a:bodyPr wrap="square">
            <a:spAutoFit/>
          </a:body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Proposal 6</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latin typeface="Calibri" panose="020F0502020204030204" pitchFamily="34" charset="0"/>
                <a:ea typeface="Calibri" panose="020F0502020204030204" pitchFamily="34" charset="0"/>
                <a:cs typeface="Times New Roman" panose="02020603050405020304" pitchFamily="18" charset="0"/>
              </a:rPr>
              <a:t>The Mississippi Association of Supervisors request legislation that provides for the 2016 round Rural Fire Truck funding.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7649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187" y="401918"/>
            <a:ext cx="9404723" cy="1400530"/>
          </a:xfrm>
        </p:spPr>
        <p:txBody>
          <a:bodyPr/>
          <a:lstStyle/>
          <a:p>
            <a:pPr algn="ctr"/>
            <a:r>
              <a:rPr lang="en-US" b="1" dirty="0" smtClean="0"/>
              <a:t>2016 Legislative Proposals</a:t>
            </a:r>
            <a:endParaRPr lang="en-US" b="1" dirty="0"/>
          </a:p>
        </p:txBody>
      </p:sp>
      <p:sp>
        <p:nvSpPr>
          <p:cNvPr id="4" name="Rectangle 3"/>
          <p:cNvSpPr/>
          <p:nvPr/>
        </p:nvSpPr>
        <p:spPr>
          <a:xfrm>
            <a:off x="987610" y="2038171"/>
            <a:ext cx="9512300" cy="1200329"/>
          </a:xfrm>
          <a:prstGeom prst="rect">
            <a:avLst/>
          </a:prstGeom>
        </p:spPr>
        <p:txBody>
          <a:bodyPr wrap="square">
            <a:spAutoFit/>
          </a:body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Proposal 7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latin typeface="Calibri" panose="020F0502020204030204" pitchFamily="34" charset="0"/>
                <a:ea typeface="Calibri" panose="020F0502020204030204" pitchFamily="34" charset="0"/>
                <a:cs typeface="Times New Roman" panose="02020603050405020304" pitchFamily="18" charset="0"/>
              </a:rPr>
              <a:t>The Mississippi Association of Supervisors request legislation that provides funding for the Beaver Control Assistance Program (BCAP).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095187" y="4039553"/>
            <a:ext cx="9512300" cy="1569660"/>
          </a:xfrm>
          <a:prstGeom prst="rect">
            <a:avLst/>
          </a:prstGeom>
        </p:spPr>
        <p:txBody>
          <a:bodyPr wrap="square">
            <a:spAutoFit/>
          </a:body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Proposal </a:t>
            </a:r>
            <a:r>
              <a:rPr lang="en-US" sz="2400" b="1" dirty="0" smtClean="0">
                <a:latin typeface="Calibri" panose="020F0502020204030204" pitchFamily="34" charset="0"/>
                <a:ea typeface="Calibri" panose="020F0502020204030204" pitchFamily="34" charset="0"/>
                <a:cs typeface="Times New Roman" panose="02020603050405020304" pitchFamily="18" charset="0"/>
              </a:rPr>
              <a:t>8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latin typeface="Calibri" panose="020F0502020204030204" pitchFamily="34" charset="0"/>
                <a:ea typeface="Calibri" panose="020F0502020204030204" pitchFamily="34" charset="0"/>
                <a:cs typeface="Times New Roman" panose="02020603050405020304" pitchFamily="18" charset="0"/>
              </a:rPr>
              <a:t>The Mississippi Association of Supervisors request legislation that </a:t>
            </a:r>
            <a:r>
              <a:rPr lang="en-US" sz="2400" dirty="0" smtClean="0">
                <a:latin typeface="Calibri" panose="020F0502020204030204" pitchFamily="34" charset="0"/>
                <a:ea typeface="Calibri" panose="020F0502020204030204" pitchFamily="34" charset="0"/>
                <a:cs typeface="Times New Roman" panose="02020603050405020304" pitchFamily="18" charset="0"/>
              </a:rPr>
              <a:t>increases from $5,000 to $15,000 purchases made that does not require 2 competitive bids .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56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4742" y="186671"/>
            <a:ext cx="7802136" cy="816827"/>
          </a:xfrm>
          <a:prstGeom prst="rect">
            <a:avLst/>
          </a:prstGeom>
        </p:spPr>
        <p:txBody>
          <a:bodyPr wrap="none">
            <a:spAutoFit/>
          </a:bodyPr>
          <a:lstStyle/>
          <a:p>
            <a:pPr>
              <a:lnSpc>
                <a:spcPct val="107000"/>
              </a:lnSpc>
              <a:spcAft>
                <a:spcPts val="800"/>
              </a:spcAft>
            </a:pPr>
            <a:r>
              <a:rPr lang="en-US" sz="4400" dirty="0" smtClean="0">
                <a:latin typeface="MingLiU" panose="02020509000000000000" pitchFamily="49" charset="-120"/>
                <a:ea typeface="MingLiU" panose="02020509000000000000" pitchFamily="49" charset="-120"/>
                <a:cs typeface="Times New Roman" panose="02020603050405020304" pitchFamily="18" charset="0"/>
              </a:rPr>
              <a:t>State Association Contacts </a:t>
            </a:r>
            <a:endParaRPr lang="en-US" sz="4400" dirty="0">
              <a:latin typeface="MingLiU" panose="02020509000000000000" pitchFamily="49" charset="-120"/>
              <a:ea typeface="MingLiU" panose="02020509000000000000" pitchFamily="49" charset="-120"/>
              <a:cs typeface="Times New Roman" panose="02020603050405020304" pitchFamily="18" charset="0"/>
            </a:endParaRPr>
          </a:p>
        </p:txBody>
      </p:sp>
      <p:sp>
        <p:nvSpPr>
          <p:cNvPr id="11" name="TextBox 10"/>
          <p:cNvSpPr txBox="1"/>
          <p:nvPr/>
        </p:nvSpPr>
        <p:spPr>
          <a:xfrm>
            <a:off x="6430190" y="1291382"/>
            <a:ext cx="3446420" cy="954107"/>
          </a:xfrm>
          <a:prstGeom prst="rect">
            <a:avLst/>
          </a:prstGeom>
          <a:noFill/>
        </p:spPr>
        <p:txBody>
          <a:bodyPr wrap="square" rtlCol="0">
            <a:spAutoFit/>
          </a:bodyPr>
          <a:lstStyle/>
          <a:p>
            <a:r>
              <a:rPr lang="en-US" sz="2400" dirty="0" smtClean="0">
                <a:latin typeface="MingLiU" panose="02020509000000000000" pitchFamily="49" charset="-120"/>
                <a:ea typeface="MingLiU" panose="02020509000000000000" pitchFamily="49" charset="-120"/>
              </a:rPr>
              <a:t>Stephanie Spangler</a:t>
            </a:r>
          </a:p>
          <a:p>
            <a:r>
              <a:rPr lang="en-US" sz="1600" dirty="0" smtClean="0">
                <a:latin typeface="MingLiU" panose="02020509000000000000" pitchFamily="49" charset="-120"/>
                <a:ea typeface="MingLiU" panose="02020509000000000000" pitchFamily="49" charset="-120"/>
              </a:rPr>
              <a:t>Director of Member Services</a:t>
            </a:r>
          </a:p>
          <a:p>
            <a:r>
              <a:rPr lang="en-US" sz="1600" dirty="0" smtClean="0">
                <a:latin typeface="MingLiU" panose="02020509000000000000" pitchFamily="49" charset="-120"/>
                <a:ea typeface="MingLiU" panose="02020509000000000000" pitchFamily="49" charset="-120"/>
                <a:hlinkClick r:id="rId2"/>
              </a:rPr>
              <a:t>sspangler@massup.org</a:t>
            </a:r>
            <a:r>
              <a:rPr lang="en-US" sz="1600" dirty="0" smtClean="0">
                <a:latin typeface="MingLiU" panose="02020509000000000000" pitchFamily="49" charset="-120"/>
                <a:ea typeface="MingLiU" panose="02020509000000000000" pitchFamily="49" charset="-120"/>
              </a:rPr>
              <a:t>  </a:t>
            </a:r>
            <a:endParaRPr lang="en-US" sz="1600" dirty="0">
              <a:latin typeface="MingLiU" panose="02020509000000000000" pitchFamily="49" charset="-120"/>
              <a:ea typeface="MingLiU" panose="02020509000000000000" pitchFamily="49" charset="-120"/>
            </a:endParaRPr>
          </a:p>
        </p:txBody>
      </p:sp>
      <p:sp>
        <p:nvSpPr>
          <p:cNvPr id="12" name="TextBox 11"/>
          <p:cNvSpPr txBox="1"/>
          <p:nvPr/>
        </p:nvSpPr>
        <p:spPr>
          <a:xfrm>
            <a:off x="363580" y="2533373"/>
            <a:ext cx="3446420" cy="954107"/>
          </a:xfrm>
          <a:prstGeom prst="rect">
            <a:avLst/>
          </a:prstGeom>
          <a:noFill/>
        </p:spPr>
        <p:txBody>
          <a:bodyPr wrap="square" rtlCol="0">
            <a:spAutoFit/>
          </a:bodyPr>
          <a:lstStyle/>
          <a:p>
            <a:r>
              <a:rPr lang="en-US" sz="2400" dirty="0" smtClean="0">
                <a:latin typeface="MingLiU" panose="02020509000000000000" pitchFamily="49" charset="-120"/>
                <a:ea typeface="MingLiU" panose="02020509000000000000" pitchFamily="49" charset="-120"/>
              </a:rPr>
              <a:t>Steve A. Gray</a:t>
            </a:r>
          </a:p>
          <a:p>
            <a:r>
              <a:rPr lang="en-US" sz="1600" dirty="0" smtClean="0">
                <a:latin typeface="MingLiU" panose="02020509000000000000" pitchFamily="49" charset="-120"/>
                <a:ea typeface="MingLiU" panose="02020509000000000000" pitchFamily="49" charset="-120"/>
              </a:rPr>
              <a:t>Director of Governmental Affairs</a:t>
            </a:r>
          </a:p>
          <a:p>
            <a:r>
              <a:rPr lang="en-US" sz="1600" dirty="0" smtClean="0">
                <a:latin typeface="MingLiU" panose="02020509000000000000" pitchFamily="49" charset="-120"/>
                <a:ea typeface="MingLiU" panose="02020509000000000000" pitchFamily="49" charset="-120"/>
                <a:hlinkClick r:id="rId3"/>
              </a:rPr>
              <a:t>sgray@massup.org</a:t>
            </a:r>
            <a:r>
              <a:rPr lang="en-US" sz="1600" dirty="0" smtClean="0">
                <a:latin typeface="MingLiU" panose="02020509000000000000" pitchFamily="49" charset="-120"/>
                <a:ea typeface="MingLiU" panose="02020509000000000000" pitchFamily="49" charset="-120"/>
              </a:rPr>
              <a:t>  </a:t>
            </a:r>
            <a:endParaRPr lang="en-US" sz="1600" dirty="0">
              <a:latin typeface="MingLiU" panose="02020509000000000000" pitchFamily="49" charset="-120"/>
              <a:ea typeface="MingLiU" panose="02020509000000000000" pitchFamily="49" charset="-120"/>
            </a:endParaRPr>
          </a:p>
        </p:txBody>
      </p:sp>
      <p:sp>
        <p:nvSpPr>
          <p:cNvPr id="13" name="TextBox 12"/>
          <p:cNvSpPr txBox="1"/>
          <p:nvPr/>
        </p:nvSpPr>
        <p:spPr>
          <a:xfrm>
            <a:off x="325480" y="3815968"/>
            <a:ext cx="3446420" cy="954107"/>
          </a:xfrm>
          <a:prstGeom prst="rect">
            <a:avLst/>
          </a:prstGeom>
          <a:noFill/>
        </p:spPr>
        <p:txBody>
          <a:bodyPr wrap="square" rtlCol="0">
            <a:spAutoFit/>
          </a:bodyPr>
          <a:lstStyle/>
          <a:p>
            <a:r>
              <a:rPr lang="en-US" sz="2400" dirty="0" smtClean="0">
                <a:latin typeface="MingLiU" panose="02020509000000000000" pitchFamily="49" charset="-120"/>
                <a:ea typeface="MingLiU" panose="02020509000000000000" pitchFamily="49" charset="-120"/>
              </a:rPr>
              <a:t>Donna Hopkins</a:t>
            </a:r>
          </a:p>
          <a:p>
            <a:r>
              <a:rPr lang="en-US" sz="1600" dirty="0" smtClean="0">
                <a:latin typeface="MingLiU" panose="02020509000000000000" pitchFamily="49" charset="-120"/>
                <a:ea typeface="MingLiU" panose="02020509000000000000" pitchFamily="49" charset="-120"/>
              </a:rPr>
              <a:t>Director of Finance </a:t>
            </a:r>
          </a:p>
          <a:p>
            <a:r>
              <a:rPr lang="en-US" sz="1600" dirty="0" smtClean="0">
                <a:latin typeface="MingLiU" panose="02020509000000000000" pitchFamily="49" charset="-120"/>
                <a:ea typeface="MingLiU" panose="02020509000000000000" pitchFamily="49" charset="-120"/>
                <a:hlinkClick r:id="rId4"/>
              </a:rPr>
              <a:t>dhopkins@massup.org</a:t>
            </a:r>
            <a:r>
              <a:rPr lang="en-US" sz="1600" dirty="0" smtClean="0">
                <a:latin typeface="MingLiU" panose="02020509000000000000" pitchFamily="49" charset="-120"/>
                <a:ea typeface="MingLiU" panose="02020509000000000000" pitchFamily="49" charset="-120"/>
              </a:rPr>
              <a:t>  </a:t>
            </a:r>
            <a:endParaRPr lang="en-US" sz="1600" dirty="0">
              <a:latin typeface="MingLiU" panose="02020509000000000000" pitchFamily="49" charset="-120"/>
              <a:ea typeface="MingLiU" panose="02020509000000000000" pitchFamily="49" charset="-120"/>
            </a:endParaRPr>
          </a:p>
        </p:txBody>
      </p:sp>
      <p:sp>
        <p:nvSpPr>
          <p:cNvPr id="14" name="TextBox 13"/>
          <p:cNvSpPr txBox="1"/>
          <p:nvPr/>
        </p:nvSpPr>
        <p:spPr>
          <a:xfrm>
            <a:off x="401680" y="5101382"/>
            <a:ext cx="3446420" cy="954107"/>
          </a:xfrm>
          <a:prstGeom prst="rect">
            <a:avLst/>
          </a:prstGeom>
          <a:noFill/>
        </p:spPr>
        <p:txBody>
          <a:bodyPr wrap="square" rtlCol="0">
            <a:spAutoFit/>
          </a:bodyPr>
          <a:lstStyle/>
          <a:p>
            <a:r>
              <a:rPr lang="en-US" sz="2400" dirty="0" smtClean="0">
                <a:latin typeface="MingLiU" panose="02020509000000000000" pitchFamily="49" charset="-120"/>
                <a:ea typeface="MingLiU" panose="02020509000000000000" pitchFamily="49" charset="-120"/>
              </a:rPr>
              <a:t>Leslie Scott </a:t>
            </a:r>
          </a:p>
          <a:p>
            <a:r>
              <a:rPr lang="en-US" sz="1600" dirty="0" smtClean="0">
                <a:latin typeface="MingLiU" panose="02020509000000000000" pitchFamily="49" charset="-120"/>
                <a:ea typeface="MingLiU" panose="02020509000000000000" pitchFamily="49" charset="-120"/>
              </a:rPr>
              <a:t>General Counsel </a:t>
            </a:r>
          </a:p>
          <a:p>
            <a:r>
              <a:rPr lang="en-US" sz="1600" dirty="0" smtClean="0">
                <a:latin typeface="MingLiU" panose="02020509000000000000" pitchFamily="49" charset="-120"/>
                <a:ea typeface="MingLiU" panose="02020509000000000000" pitchFamily="49" charset="-120"/>
                <a:hlinkClick r:id="rId5"/>
              </a:rPr>
              <a:t>lscott@massup.org</a:t>
            </a:r>
            <a:r>
              <a:rPr lang="en-US" sz="1600" dirty="0" smtClean="0">
                <a:latin typeface="MingLiU" panose="02020509000000000000" pitchFamily="49" charset="-120"/>
                <a:ea typeface="MingLiU" panose="02020509000000000000" pitchFamily="49" charset="-120"/>
              </a:rPr>
              <a:t>  </a:t>
            </a:r>
            <a:endParaRPr lang="en-US" sz="1600" dirty="0">
              <a:latin typeface="MingLiU" panose="02020509000000000000" pitchFamily="49" charset="-120"/>
              <a:ea typeface="MingLiU" panose="02020509000000000000" pitchFamily="49" charset="-120"/>
            </a:endParaRPr>
          </a:p>
        </p:txBody>
      </p:sp>
      <p:sp>
        <p:nvSpPr>
          <p:cNvPr id="15" name="TextBox 14"/>
          <p:cNvSpPr txBox="1"/>
          <p:nvPr/>
        </p:nvSpPr>
        <p:spPr>
          <a:xfrm>
            <a:off x="6430190" y="2794993"/>
            <a:ext cx="3446420" cy="954107"/>
          </a:xfrm>
          <a:prstGeom prst="rect">
            <a:avLst/>
          </a:prstGeom>
          <a:noFill/>
        </p:spPr>
        <p:txBody>
          <a:bodyPr wrap="square" rtlCol="0">
            <a:spAutoFit/>
          </a:bodyPr>
          <a:lstStyle/>
          <a:p>
            <a:r>
              <a:rPr lang="en-US" sz="2400" dirty="0" smtClean="0">
                <a:latin typeface="MingLiU" panose="02020509000000000000" pitchFamily="49" charset="-120"/>
                <a:ea typeface="MingLiU" panose="02020509000000000000" pitchFamily="49" charset="-120"/>
              </a:rPr>
              <a:t>Renada Skannal</a:t>
            </a:r>
          </a:p>
          <a:p>
            <a:r>
              <a:rPr lang="en-US" sz="1600" dirty="0" smtClean="0">
                <a:latin typeface="MingLiU" panose="02020509000000000000" pitchFamily="49" charset="-120"/>
                <a:ea typeface="MingLiU" panose="02020509000000000000" pitchFamily="49" charset="-120"/>
              </a:rPr>
              <a:t>Administrative Assistant </a:t>
            </a:r>
          </a:p>
          <a:p>
            <a:r>
              <a:rPr lang="en-US" sz="1600" dirty="0" smtClean="0">
                <a:latin typeface="MingLiU" panose="02020509000000000000" pitchFamily="49" charset="-120"/>
                <a:ea typeface="MingLiU" panose="02020509000000000000" pitchFamily="49" charset="-120"/>
                <a:hlinkClick r:id="rId6"/>
              </a:rPr>
              <a:t>rskannal@massup.org</a:t>
            </a:r>
            <a:r>
              <a:rPr lang="en-US" sz="1600" dirty="0" smtClean="0">
                <a:latin typeface="MingLiU" panose="02020509000000000000" pitchFamily="49" charset="-120"/>
                <a:ea typeface="MingLiU" panose="02020509000000000000" pitchFamily="49" charset="-120"/>
              </a:rPr>
              <a:t> </a:t>
            </a:r>
            <a:endParaRPr lang="en-US" sz="1600" dirty="0">
              <a:latin typeface="MingLiU" panose="02020509000000000000" pitchFamily="49" charset="-120"/>
              <a:ea typeface="MingLiU" panose="02020509000000000000" pitchFamily="49" charset="-120"/>
            </a:endParaRPr>
          </a:p>
        </p:txBody>
      </p:sp>
      <p:sp>
        <p:nvSpPr>
          <p:cNvPr id="16" name="TextBox 15"/>
          <p:cNvSpPr txBox="1"/>
          <p:nvPr/>
        </p:nvSpPr>
        <p:spPr>
          <a:xfrm>
            <a:off x="325480" y="1291382"/>
            <a:ext cx="3446420" cy="954107"/>
          </a:xfrm>
          <a:prstGeom prst="rect">
            <a:avLst/>
          </a:prstGeom>
          <a:noFill/>
        </p:spPr>
        <p:txBody>
          <a:bodyPr wrap="square" rtlCol="0">
            <a:spAutoFit/>
          </a:bodyPr>
          <a:lstStyle/>
          <a:p>
            <a:r>
              <a:rPr lang="en-US" sz="2400" dirty="0" smtClean="0">
                <a:latin typeface="MingLiU" panose="02020509000000000000" pitchFamily="49" charset="-120"/>
                <a:ea typeface="MingLiU" panose="02020509000000000000" pitchFamily="49" charset="-120"/>
              </a:rPr>
              <a:t>Derrick Surrette</a:t>
            </a:r>
          </a:p>
          <a:p>
            <a:r>
              <a:rPr lang="en-US" sz="1600" dirty="0" smtClean="0">
                <a:latin typeface="MingLiU" panose="02020509000000000000" pitchFamily="49" charset="-120"/>
                <a:ea typeface="MingLiU" panose="02020509000000000000" pitchFamily="49" charset="-120"/>
              </a:rPr>
              <a:t>Executive Director</a:t>
            </a:r>
          </a:p>
          <a:p>
            <a:r>
              <a:rPr lang="en-US" sz="1600" dirty="0" smtClean="0">
                <a:latin typeface="MingLiU" panose="02020509000000000000" pitchFamily="49" charset="-120"/>
                <a:ea typeface="MingLiU" panose="02020509000000000000" pitchFamily="49" charset="-120"/>
                <a:hlinkClick r:id="rId7"/>
              </a:rPr>
              <a:t>dsurrette@massup.org</a:t>
            </a:r>
            <a:r>
              <a:rPr lang="en-US" sz="1600" dirty="0" smtClean="0">
                <a:latin typeface="MingLiU" panose="02020509000000000000" pitchFamily="49" charset="-120"/>
                <a:ea typeface="MingLiU" panose="02020509000000000000" pitchFamily="49" charset="-120"/>
              </a:rPr>
              <a:t> </a:t>
            </a:r>
            <a:endParaRPr lang="en-US" sz="1600" dirty="0">
              <a:latin typeface="MingLiU" panose="02020509000000000000" pitchFamily="49" charset="-120"/>
              <a:ea typeface="MingLiU" panose="02020509000000000000" pitchFamily="49" charset="-120"/>
            </a:endParaRPr>
          </a:p>
        </p:txBody>
      </p:sp>
      <p:sp>
        <p:nvSpPr>
          <p:cNvPr id="19" name="TextBox 18"/>
          <p:cNvSpPr txBox="1"/>
          <p:nvPr/>
        </p:nvSpPr>
        <p:spPr>
          <a:xfrm>
            <a:off x="9032763" y="5941710"/>
            <a:ext cx="3159237" cy="707886"/>
          </a:xfrm>
          <a:prstGeom prst="rect">
            <a:avLst/>
          </a:prstGeom>
          <a:noFill/>
        </p:spPr>
        <p:txBody>
          <a:bodyPr wrap="square" rtlCol="0">
            <a:spAutoFit/>
          </a:bodyPr>
          <a:lstStyle/>
          <a:p>
            <a:r>
              <a:rPr lang="en-US" sz="2400" dirty="0" smtClean="0">
                <a:latin typeface="MingLiU" panose="02020509000000000000" pitchFamily="49" charset="-120"/>
                <a:ea typeface="MingLiU" panose="02020509000000000000" pitchFamily="49" charset="-120"/>
              </a:rPr>
              <a:t>MAS Website</a:t>
            </a:r>
          </a:p>
          <a:p>
            <a:r>
              <a:rPr lang="en-US" sz="1600" dirty="0" smtClean="0">
                <a:latin typeface="MingLiU" panose="02020509000000000000" pitchFamily="49" charset="-120"/>
                <a:ea typeface="MingLiU" panose="02020509000000000000" pitchFamily="49" charset="-120"/>
                <a:hlinkClick r:id="rId8"/>
              </a:rPr>
              <a:t>http</a:t>
            </a:r>
            <a:r>
              <a:rPr lang="en-US" sz="1600" dirty="0">
                <a:latin typeface="MingLiU" panose="02020509000000000000" pitchFamily="49" charset="-120"/>
                <a:ea typeface="MingLiU" panose="02020509000000000000" pitchFamily="49" charset="-120"/>
                <a:hlinkClick r:id="rId8"/>
              </a:rPr>
              <a:t>://www.mssupervisors.org</a:t>
            </a:r>
            <a:r>
              <a:rPr lang="en-US" sz="1600" dirty="0" smtClean="0">
                <a:latin typeface="MingLiU" panose="02020509000000000000" pitchFamily="49" charset="-120"/>
                <a:ea typeface="MingLiU" panose="02020509000000000000" pitchFamily="49" charset="-120"/>
                <a:hlinkClick r:id="rId8"/>
              </a:rPr>
              <a:t>/</a:t>
            </a:r>
            <a:r>
              <a:rPr lang="en-US" sz="1600" dirty="0" smtClean="0">
                <a:latin typeface="MingLiU" panose="02020509000000000000" pitchFamily="49" charset="-120"/>
                <a:ea typeface="MingLiU" panose="02020509000000000000" pitchFamily="49" charset="-120"/>
              </a:rPr>
              <a:t>    </a:t>
            </a:r>
            <a:endParaRPr lang="en-US" sz="1600" dirty="0">
              <a:latin typeface="MingLiU" panose="02020509000000000000" pitchFamily="49" charset="-120"/>
              <a:ea typeface="MingLiU" panose="02020509000000000000" pitchFamily="49" charset="-12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57204" y="5430404"/>
            <a:ext cx="865249" cy="865249"/>
          </a:xfrm>
          <a:prstGeom prst="ellipse">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30396" y="1306756"/>
            <a:ext cx="776770" cy="970963"/>
          </a:xfrm>
          <a:prstGeom prst="rect">
            <a:avLst/>
          </a:prstGeom>
        </p:spPr>
      </p:pic>
      <p:pic>
        <p:nvPicPr>
          <p:cNvPr id="6" name="Picture 5"/>
          <p:cNvPicPr>
            <a:picLocks noChangeAspect="1"/>
          </p:cNvPicPr>
          <p:nvPr/>
        </p:nvPicPr>
        <p:blipFill rotWithShape="1">
          <a:blip r:embed="rId11" cstate="print">
            <a:extLst>
              <a:ext uri="{28A0092B-C50C-407E-A947-70E740481C1C}">
                <a14:useLocalDpi xmlns:a14="http://schemas.microsoft.com/office/drawing/2010/main" val="0"/>
              </a:ext>
            </a:extLst>
          </a:blip>
          <a:srcRect b="12155"/>
          <a:stretch/>
        </p:blipFill>
        <p:spPr>
          <a:xfrm>
            <a:off x="9876610" y="2754640"/>
            <a:ext cx="820671" cy="1034812"/>
          </a:xfrm>
          <a:prstGeom prst="rect">
            <a:avLst/>
          </a:prstGeom>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76610" y="1301729"/>
            <a:ext cx="780792" cy="975990"/>
          </a:xfrm>
          <a:prstGeom prst="rect">
            <a:avLst/>
          </a:prstGeom>
        </p:spPr>
      </p:pic>
      <p:pic>
        <p:nvPicPr>
          <p:cNvPr id="3" name="Picture 2"/>
          <p:cNvPicPr>
            <a:picLocks noChangeAspect="1"/>
          </p:cNvPicPr>
          <p:nvPr/>
        </p:nvPicPr>
        <p:blipFill>
          <a:blip r:embed="rId13"/>
          <a:stretch>
            <a:fillRect/>
          </a:stretch>
        </p:blipFill>
        <p:spPr>
          <a:xfrm>
            <a:off x="4230396" y="2580977"/>
            <a:ext cx="782450" cy="968410"/>
          </a:xfrm>
          <a:prstGeom prst="rect">
            <a:avLst/>
          </a:prstGeom>
        </p:spPr>
      </p:pic>
      <p:pic>
        <p:nvPicPr>
          <p:cNvPr id="8" name="Picture 7"/>
          <p:cNvPicPr>
            <a:picLocks noChangeAspect="1"/>
          </p:cNvPicPr>
          <p:nvPr/>
        </p:nvPicPr>
        <p:blipFill>
          <a:blip r:embed="rId14"/>
          <a:stretch>
            <a:fillRect/>
          </a:stretch>
        </p:blipFill>
        <p:spPr>
          <a:xfrm>
            <a:off x="4209926" y="5126866"/>
            <a:ext cx="797240" cy="997213"/>
          </a:xfrm>
          <a:prstGeom prst="rect">
            <a:avLst/>
          </a:prstGeom>
        </p:spPr>
      </p:pic>
      <p:pic>
        <p:nvPicPr>
          <p:cNvPr id="9" name="Picture 8"/>
          <p:cNvPicPr>
            <a:picLocks noChangeAspect="1"/>
          </p:cNvPicPr>
          <p:nvPr/>
        </p:nvPicPr>
        <p:blipFill>
          <a:blip r:embed="rId15"/>
          <a:stretch>
            <a:fillRect/>
          </a:stretch>
        </p:blipFill>
        <p:spPr>
          <a:xfrm>
            <a:off x="4230396" y="3836547"/>
            <a:ext cx="801994" cy="1003159"/>
          </a:xfrm>
          <a:prstGeom prst="rect">
            <a:avLst/>
          </a:prstGeom>
        </p:spPr>
      </p:pic>
      <p:sp>
        <p:nvSpPr>
          <p:cNvPr id="17" name="TextBox 16"/>
          <p:cNvSpPr txBox="1"/>
          <p:nvPr/>
        </p:nvSpPr>
        <p:spPr>
          <a:xfrm>
            <a:off x="6430190" y="4203161"/>
            <a:ext cx="3446420" cy="954107"/>
          </a:xfrm>
          <a:prstGeom prst="rect">
            <a:avLst/>
          </a:prstGeom>
          <a:noFill/>
        </p:spPr>
        <p:txBody>
          <a:bodyPr wrap="square" rtlCol="0">
            <a:spAutoFit/>
          </a:bodyPr>
          <a:lstStyle/>
          <a:p>
            <a:r>
              <a:rPr lang="en-US" sz="2400" dirty="0" smtClean="0">
                <a:latin typeface="MingLiU" panose="02020509000000000000" pitchFamily="49" charset="-120"/>
                <a:ea typeface="MingLiU" panose="02020509000000000000" pitchFamily="49" charset="-120"/>
              </a:rPr>
              <a:t>Brooks Miller</a:t>
            </a:r>
          </a:p>
          <a:p>
            <a:r>
              <a:rPr lang="en-US" sz="1600" dirty="0" smtClean="0">
                <a:latin typeface="MingLiU" panose="02020509000000000000" pitchFamily="49" charset="-120"/>
                <a:ea typeface="MingLiU" panose="02020509000000000000" pitchFamily="49" charset="-120"/>
              </a:rPr>
              <a:t>Risk Management Specialist</a:t>
            </a:r>
          </a:p>
          <a:p>
            <a:r>
              <a:rPr lang="en-US" sz="1600" dirty="0" smtClean="0">
                <a:latin typeface="MingLiU" panose="02020509000000000000" pitchFamily="49" charset="-120"/>
                <a:ea typeface="MingLiU" panose="02020509000000000000" pitchFamily="49" charset="-120"/>
                <a:hlinkClick r:id="rId6"/>
              </a:rPr>
              <a:t>rskannal@massup.org</a:t>
            </a:r>
            <a:r>
              <a:rPr lang="en-US" sz="1600" dirty="0" smtClean="0">
                <a:latin typeface="MingLiU" panose="02020509000000000000" pitchFamily="49" charset="-120"/>
                <a:ea typeface="MingLiU" panose="02020509000000000000" pitchFamily="49" charset="-120"/>
              </a:rPr>
              <a:t> </a:t>
            </a:r>
            <a:endParaRPr lang="en-US" sz="1600" dirty="0">
              <a:latin typeface="MingLiU" panose="02020509000000000000" pitchFamily="49" charset="-120"/>
              <a:ea typeface="MingLiU" panose="02020509000000000000" pitchFamily="49" charset="-120"/>
            </a:endParaRPr>
          </a:p>
        </p:txBody>
      </p:sp>
      <p:pic>
        <p:nvPicPr>
          <p:cNvPr id="10" name="Picture 9"/>
          <p:cNvPicPr>
            <a:picLocks noChangeAspect="1"/>
          </p:cNvPicPr>
          <p:nvPr/>
        </p:nvPicPr>
        <p:blipFill>
          <a:blip r:embed="rId16"/>
          <a:stretch>
            <a:fillRect/>
          </a:stretch>
        </p:blipFill>
        <p:spPr>
          <a:xfrm>
            <a:off x="9876610" y="4203161"/>
            <a:ext cx="820671" cy="1026521"/>
          </a:xfrm>
          <a:prstGeom prst="rect">
            <a:avLst/>
          </a:prstGeom>
        </p:spPr>
      </p:pic>
    </p:spTree>
    <p:extLst>
      <p:ext uri="{BB962C8B-B14F-4D97-AF65-F5344CB8AC3E}">
        <p14:creationId xmlns:p14="http://schemas.microsoft.com/office/powerpoint/2010/main" val="1078376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mssupervisors.org/sites/default/files/styles/slideshow/public/banner/Website.jpg?itok=pxZzAnM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201612"/>
            <a:ext cx="7877175" cy="38481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31300" y="224959"/>
            <a:ext cx="2565400" cy="4524315"/>
          </a:xfrm>
          <a:prstGeom prst="rect">
            <a:avLst/>
          </a:prstGeom>
          <a:noFill/>
        </p:spPr>
        <p:txBody>
          <a:bodyPr wrap="square" rtlCol="0">
            <a:spAutoFit/>
          </a:bodyPr>
          <a:lstStyle/>
          <a:p>
            <a:pPr algn="ctr"/>
            <a:r>
              <a:rPr lang="en-US" sz="3200" dirty="0" smtClean="0"/>
              <a:t>More Than </a:t>
            </a:r>
            <a:r>
              <a:rPr lang="en-US" sz="8000" dirty="0" smtClean="0">
                <a:latin typeface="Kunstler Script" panose="030304020206070D0D06" pitchFamily="66" charset="0"/>
              </a:rPr>
              <a:t>75 Years</a:t>
            </a:r>
            <a:r>
              <a:rPr lang="en-US" sz="3200" dirty="0" smtClean="0">
                <a:latin typeface="Brush Script MT" panose="03060802040406070304" pitchFamily="66" charset="0"/>
              </a:rPr>
              <a:t> </a:t>
            </a:r>
            <a:r>
              <a:rPr lang="en-US" sz="3200" dirty="0" smtClean="0"/>
              <a:t>of Serving Mississippi Counties</a:t>
            </a:r>
            <a:endParaRPr lang="en-US" sz="3200" dirty="0"/>
          </a:p>
        </p:txBody>
      </p:sp>
      <p:sp>
        <p:nvSpPr>
          <p:cNvPr id="3" name="Rectangle 2"/>
          <p:cNvSpPr/>
          <p:nvPr/>
        </p:nvSpPr>
        <p:spPr>
          <a:xfrm>
            <a:off x="152400" y="4933940"/>
            <a:ext cx="11823700" cy="1754326"/>
          </a:xfrm>
          <a:prstGeom prst="rect">
            <a:avLst/>
          </a:prstGeom>
        </p:spPr>
        <p:txBody>
          <a:bodyPr wrap="square">
            <a:spAutoFit/>
          </a:bodyPr>
          <a:lstStyle/>
          <a:p>
            <a:pPr algn="just"/>
            <a:r>
              <a:rPr lang="en-US" b="0" i="0" dirty="0" smtClean="0">
                <a:effectLst/>
                <a:latin typeface="Open Sans"/>
              </a:rPr>
              <a:t>The purpose of the Association is to advertise and bring into favorable notice the opportunities of the various counties of the State; to promote the interest and general welfare of the State; to interchange ideas and to develop, as far as practicable, a uniform system of county government throughout the State; to maintain a Statewide agency for the purpose of advancing the moral, financial, and general welfare of the State, and the counties of the State; and to create and promote a feeling of fellowship, sympathy, and understanding among and between the counties and the people of the State of Mississippi. The Association shall be non-political.</a:t>
            </a:r>
            <a:endParaRPr lang="en-US" dirty="0"/>
          </a:p>
        </p:txBody>
      </p:sp>
      <p:sp>
        <p:nvSpPr>
          <p:cNvPr id="4" name="Rectangle 3"/>
          <p:cNvSpPr/>
          <p:nvPr/>
        </p:nvSpPr>
        <p:spPr>
          <a:xfrm>
            <a:off x="152400" y="4564608"/>
            <a:ext cx="2441694" cy="369332"/>
          </a:xfrm>
          <a:prstGeom prst="rect">
            <a:avLst/>
          </a:prstGeom>
        </p:spPr>
        <p:txBody>
          <a:bodyPr wrap="none">
            <a:spAutoFit/>
          </a:bodyPr>
          <a:lstStyle/>
          <a:p>
            <a:r>
              <a:rPr lang="en-US" b="1" i="0" dirty="0" smtClean="0">
                <a:effectLst/>
                <a:latin typeface="PT Serif"/>
              </a:rPr>
              <a:t>The Purpose of MAS</a:t>
            </a:r>
            <a:endParaRPr lang="en-US" b="1" i="0" dirty="0">
              <a:effectLst/>
              <a:latin typeface="PT Serif"/>
            </a:endParaRPr>
          </a:p>
        </p:txBody>
      </p:sp>
    </p:spTree>
    <p:extLst>
      <p:ext uri="{BB962C8B-B14F-4D97-AF65-F5344CB8AC3E}">
        <p14:creationId xmlns:p14="http://schemas.microsoft.com/office/powerpoint/2010/main" val="1706748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8189" y="1411505"/>
            <a:ext cx="10303728" cy="1795941"/>
          </a:xfrm>
          <a:prstGeom prst="rect">
            <a:avLst/>
          </a:prstGeom>
        </p:spPr>
        <p:txBody>
          <a:bodyPr wrap="square">
            <a:spAutoFit/>
          </a:bodyPr>
          <a:lstStyle/>
          <a:p>
            <a:pPr algn="just">
              <a:lnSpc>
                <a:spcPct val="107000"/>
              </a:lnSpc>
              <a:spcAft>
                <a:spcPts val="800"/>
              </a:spcAft>
            </a:pPr>
            <a:r>
              <a:rPr lang="en-US" b="1" dirty="0" smtClean="0">
                <a:effectLst/>
                <a:latin typeface="Open Sans"/>
                <a:ea typeface="Calibri" panose="020F0502020204030204" pitchFamily="34" charset="0"/>
                <a:cs typeface="Times New Roman" panose="02020603050405020304" pitchFamily="18" charset="0"/>
              </a:rPr>
              <a:t>Access to Information</a:t>
            </a:r>
            <a:r>
              <a:rPr lang="en-US" sz="1600" dirty="0" smtClean="0">
                <a:effectLst/>
                <a:latin typeface="Open Sans"/>
                <a:ea typeface="Calibri" panose="020F0502020204030204" pitchFamily="34" charset="0"/>
                <a:cs typeface="Times New Roman" panose="02020603050405020304" pitchFamily="18" charset="0"/>
              </a:rPr>
              <a:t>:</a:t>
            </a:r>
          </a:p>
          <a:p>
            <a:pPr algn="just">
              <a:lnSpc>
                <a:spcPct val="107000"/>
              </a:lnSpc>
              <a:spcAft>
                <a:spcPts val="800"/>
              </a:spcAft>
            </a:pPr>
            <a:r>
              <a:rPr lang="en-US" sz="1600" dirty="0">
                <a:latin typeface="Open Sans"/>
                <a:ea typeface="Calibri" panose="020F0502020204030204" pitchFamily="34" charset="0"/>
                <a:cs typeface="Times New Roman" panose="02020603050405020304" pitchFamily="18" charset="0"/>
              </a:rPr>
              <a:t>	</a:t>
            </a:r>
            <a:r>
              <a:rPr lang="en-US" sz="1600" dirty="0" smtClean="0">
                <a:latin typeface="Open Sans"/>
                <a:ea typeface="Calibri" panose="020F0502020204030204" pitchFamily="34" charset="0"/>
                <a:cs typeface="Times New Roman" panose="02020603050405020304" pitchFamily="18" charset="0"/>
              </a:rPr>
              <a:t>In addition to the general lobbying efforts by The Mississippi Association of Supervisors (MAS) staff, MAS staff members also have daily contact with members of the Mississippi Legislature and their staff during the Regular Legislative Session. This close knit relationship keeps your Association in the inner circle of most issues. </a:t>
            </a:r>
            <a:r>
              <a:rPr lang="en-US" sz="1600" dirty="0" smtClean="0">
                <a:effectLst/>
                <a:latin typeface="Open Sans"/>
                <a:ea typeface="Calibri" panose="020F0502020204030204" pitchFamily="34" charset="0"/>
                <a:cs typeface="Times New Roman" panose="02020603050405020304" pitchFamily="18" charset="0"/>
              </a:rPr>
              <a:t> </a:t>
            </a:r>
          </a:p>
          <a:p>
            <a:pPr algn="just">
              <a:lnSpc>
                <a:spcPct val="107000"/>
              </a:lnSpc>
              <a:spcAft>
                <a:spcPts val="800"/>
              </a:spcAft>
            </a:pPr>
            <a:endParaRPr lang="en-US" sz="900" dirty="0" smtClean="0">
              <a:effectLst/>
              <a:latin typeface="Open Sans"/>
              <a:ea typeface="Calibri" panose="020F0502020204030204" pitchFamily="34" charset="0"/>
              <a:cs typeface="Times New Roman" panose="02020603050405020304" pitchFamily="18" charset="0"/>
            </a:endParaRPr>
          </a:p>
        </p:txBody>
      </p:sp>
      <p:sp>
        <p:nvSpPr>
          <p:cNvPr id="3" name="Rectangle 2"/>
          <p:cNvSpPr/>
          <p:nvPr/>
        </p:nvSpPr>
        <p:spPr>
          <a:xfrm>
            <a:off x="894513" y="250152"/>
            <a:ext cx="10187404" cy="750975"/>
          </a:xfrm>
          <a:prstGeom prst="rect">
            <a:avLst/>
          </a:prstGeom>
        </p:spPr>
        <p:txBody>
          <a:bodyPr wrap="none">
            <a:spAutoFit/>
          </a:bodyPr>
          <a:lstStyle/>
          <a:p>
            <a:pPr algn="ctr">
              <a:lnSpc>
                <a:spcPct val="107000"/>
              </a:lnSpc>
              <a:spcAft>
                <a:spcPts val="800"/>
              </a:spcAft>
            </a:pPr>
            <a:r>
              <a:rPr lang="en-US" sz="4000" dirty="0" smtClean="0">
                <a:latin typeface="MingLiU" panose="02020509000000000000" pitchFamily="49" charset="-120"/>
                <a:ea typeface="MingLiU" panose="02020509000000000000" pitchFamily="49" charset="-120"/>
                <a:cs typeface="Times New Roman" panose="02020603050405020304" pitchFamily="18" charset="0"/>
              </a:rPr>
              <a:t>The Value of YOUR Legislative Services</a:t>
            </a:r>
            <a:r>
              <a:rPr lang="en-US" sz="4000" dirty="0" smtClean="0">
                <a:effectLst/>
                <a:latin typeface="MingLiU" panose="02020509000000000000" pitchFamily="49" charset="-120"/>
                <a:ea typeface="MingLiU" panose="02020509000000000000" pitchFamily="49" charset="-120"/>
                <a:cs typeface="Times New Roman" panose="02020603050405020304" pitchFamily="18" charset="0"/>
              </a:rPr>
              <a:t> </a:t>
            </a:r>
            <a:endParaRPr lang="en-US" sz="4000" dirty="0">
              <a:effectLst/>
              <a:latin typeface="MingLiU" panose="02020509000000000000" pitchFamily="49" charset="-120"/>
              <a:ea typeface="MingLiU" panose="02020509000000000000" pitchFamily="49" charset="-120"/>
              <a:cs typeface="Times New Roman" panose="02020603050405020304" pitchFamily="18" charset="0"/>
            </a:endParaRPr>
          </a:p>
        </p:txBody>
      </p:sp>
      <p:sp>
        <p:nvSpPr>
          <p:cNvPr id="4" name="Rectangle 3"/>
          <p:cNvSpPr/>
          <p:nvPr/>
        </p:nvSpPr>
        <p:spPr>
          <a:xfrm>
            <a:off x="778189" y="2985722"/>
            <a:ext cx="10303728" cy="1808637"/>
          </a:xfrm>
          <a:prstGeom prst="rect">
            <a:avLst/>
          </a:prstGeom>
        </p:spPr>
        <p:txBody>
          <a:bodyPr wrap="square">
            <a:spAutoFit/>
          </a:bodyPr>
          <a:lstStyle/>
          <a:p>
            <a:pPr algn="just">
              <a:lnSpc>
                <a:spcPct val="107000"/>
              </a:lnSpc>
              <a:spcAft>
                <a:spcPts val="800"/>
              </a:spcAft>
            </a:pPr>
            <a:r>
              <a:rPr lang="en-US" b="1" dirty="0" smtClean="0">
                <a:effectLst/>
                <a:latin typeface="Open Sans"/>
                <a:ea typeface="Calibri" panose="020F0502020204030204" pitchFamily="34" charset="0"/>
                <a:cs typeface="Times New Roman" panose="02020603050405020304" pitchFamily="18" charset="0"/>
              </a:rPr>
              <a:t>Grassroots Lobbying</a:t>
            </a:r>
            <a:r>
              <a:rPr lang="en-US" sz="1600" dirty="0" smtClean="0">
                <a:effectLst/>
                <a:latin typeface="Open Sans"/>
                <a:ea typeface="Calibri" panose="020F0502020204030204" pitchFamily="34" charset="0"/>
                <a:cs typeface="Times New Roman" panose="02020603050405020304" pitchFamily="18" charset="0"/>
              </a:rPr>
              <a:t>:</a:t>
            </a:r>
          </a:p>
          <a:p>
            <a:pPr algn="just">
              <a:lnSpc>
                <a:spcPct val="107000"/>
              </a:lnSpc>
              <a:spcAft>
                <a:spcPts val="800"/>
              </a:spcAft>
            </a:pPr>
            <a:r>
              <a:rPr lang="en-US" sz="1600" dirty="0">
                <a:latin typeface="Open Sans"/>
                <a:ea typeface="Calibri" panose="020F0502020204030204" pitchFamily="34" charset="0"/>
                <a:cs typeface="Times New Roman" panose="02020603050405020304" pitchFamily="18" charset="0"/>
              </a:rPr>
              <a:t>	</a:t>
            </a:r>
            <a:r>
              <a:rPr lang="en-US" sz="1600" dirty="0" smtClean="0">
                <a:latin typeface="Open Sans"/>
                <a:ea typeface="Calibri" panose="020F0502020204030204" pitchFamily="34" charset="0"/>
                <a:cs typeface="Times New Roman" panose="02020603050405020304" pitchFamily="18" charset="0"/>
              </a:rPr>
              <a:t>The most effective means of a membership organization’s legislative efforts is grassroots lobbying. This is an important part of MAS’s policy efforts on behalf of all 82 counties. MAS coordinates 10 major legislative visits to the Mississippi State Capitol. This visit give MAS members an opportunity to observe the legislative process, and meet with their local legislative delegation to discuss local issues and statewide issues impacting county government.  </a:t>
            </a:r>
            <a:r>
              <a:rPr lang="en-US" sz="1600" dirty="0" smtClean="0">
                <a:effectLst/>
                <a:latin typeface="Open Sans"/>
                <a:ea typeface="Calibri" panose="020F0502020204030204" pitchFamily="34" charset="0"/>
                <a:cs typeface="Times New Roman" panose="02020603050405020304" pitchFamily="18" charset="0"/>
              </a:rPr>
              <a:t> </a:t>
            </a:r>
            <a:endParaRPr lang="en-US" sz="900" dirty="0" smtClean="0">
              <a:effectLst/>
              <a:latin typeface="Open Sans"/>
              <a:ea typeface="Calibri" panose="020F0502020204030204" pitchFamily="34" charset="0"/>
              <a:cs typeface="Times New Roman" panose="02020603050405020304" pitchFamily="18" charset="0"/>
            </a:endParaRPr>
          </a:p>
        </p:txBody>
      </p:sp>
      <p:sp>
        <p:nvSpPr>
          <p:cNvPr id="5" name="Rectangle 4"/>
          <p:cNvSpPr/>
          <p:nvPr/>
        </p:nvSpPr>
        <p:spPr>
          <a:xfrm>
            <a:off x="778189" y="5062059"/>
            <a:ext cx="10303728" cy="1795941"/>
          </a:xfrm>
          <a:prstGeom prst="rect">
            <a:avLst/>
          </a:prstGeom>
        </p:spPr>
        <p:txBody>
          <a:bodyPr wrap="square">
            <a:spAutoFit/>
          </a:bodyPr>
          <a:lstStyle/>
          <a:p>
            <a:pPr algn="just">
              <a:lnSpc>
                <a:spcPct val="107000"/>
              </a:lnSpc>
              <a:spcAft>
                <a:spcPts val="800"/>
              </a:spcAft>
            </a:pPr>
            <a:r>
              <a:rPr lang="en-US" b="1" dirty="0" smtClean="0">
                <a:effectLst/>
                <a:latin typeface="Open Sans"/>
                <a:ea typeface="Calibri" panose="020F0502020204030204" pitchFamily="34" charset="0"/>
                <a:cs typeface="Times New Roman" panose="02020603050405020304" pitchFamily="18" charset="0"/>
              </a:rPr>
              <a:t>Legislative Updates &amp; Call to Actions</a:t>
            </a:r>
            <a:r>
              <a:rPr lang="en-US" sz="1600" dirty="0" smtClean="0">
                <a:effectLst/>
                <a:latin typeface="Open Sans"/>
                <a:ea typeface="Calibri" panose="020F0502020204030204" pitchFamily="34" charset="0"/>
                <a:cs typeface="Times New Roman" panose="02020603050405020304" pitchFamily="18" charset="0"/>
              </a:rPr>
              <a:t>:</a:t>
            </a:r>
          </a:p>
          <a:p>
            <a:pPr algn="just">
              <a:lnSpc>
                <a:spcPct val="107000"/>
              </a:lnSpc>
              <a:spcAft>
                <a:spcPts val="800"/>
              </a:spcAft>
            </a:pPr>
            <a:r>
              <a:rPr lang="en-US" sz="1600" dirty="0">
                <a:latin typeface="Open Sans"/>
                <a:ea typeface="Calibri" panose="020F0502020204030204" pitchFamily="34" charset="0"/>
                <a:cs typeface="Times New Roman" panose="02020603050405020304" pitchFamily="18" charset="0"/>
              </a:rPr>
              <a:t>	</a:t>
            </a:r>
            <a:r>
              <a:rPr lang="en-US" sz="1600" dirty="0" smtClean="0">
                <a:latin typeface="Open Sans"/>
                <a:ea typeface="Calibri" panose="020F0502020204030204" pitchFamily="34" charset="0"/>
                <a:cs typeface="Times New Roman" panose="02020603050405020304" pitchFamily="18" charset="0"/>
              </a:rPr>
              <a:t>During the course of the Regular Legislative Session </a:t>
            </a:r>
            <a:r>
              <a:rPr lang="en-US" sz="1600" i="1" dirty="0" smtClean="0">
                <a:latin typeface="Open Sans"/>
                <a:ea typeface="Calibri" panose="020F0502020204030204" pitchFamily="34" charset="0"/>
                <a:cs typeface="Times New Roman" panose="02020603050405020304" pitchFamily="18" charset="0"/>
              </a:rPr>
              <a:t>(and sometimes outside of the session), </a:t>
            </a:r>
            <a:r>
              <a:rPr lang="en-US" sz="1600" dirty="0" smtClean="0">
                <a:latin typeface="Open Sans"/>
                <a:ea typeface="Calibri" panose="020F0502020204030204" pitchFamily="34" charset="0"/>
                <a:cs typeface="Times New Roman" panose="02020603050405020304" pitchFamily="18" charset="0"/>
              </a:rPr>
              <a:t>you will periodically receive a legislative update or a “</a:t>
            </a:r>
            <a:r>
              <a:rPr lang="en-US" sz="1600" b="1" i="1" dirty="0" smtClean="0">
                <a:latin typeface="Open Sans"/>
                <a:ea typeface="Calibri" panose="020F0502020204030204" pitchFamily="34" charset="0"/>
                <a:cs typeface="Times New Roman" panose="02020603050405020304" pitchFamily="18" charset="0"/>
              </a:rPr>
              <a:t>call to action</a:t>
            </a:r>
            <a:r>
              <a:rPr lang="en-US" sz="1600" dirty="0" smtClean="0">
                <a:latin typeface="Open Sans"/>
                <a:ea typeface="Calibri" panose="020F0502020204030204" pitchFamily="34" charset="0"/>
                <a:cs typeface="Times New Roman" panose="02020603050405020304" pitchFamily="18" charset="0"/>
              </a:rPr>
              <a:t>” message via email, text message, or fax asking you to contact your local HOUSE or SENATE members to convey a position on an issue pertinent to county government. </a:t>
            </a:r>
            <a:r>
              <a:rPr lang="en-US" sz="1600" dirty="0" smtClean="0">
                <a:effectLst/>
                <a:latin typeface="Open Sans"/>
                <a:ea typeface="Calibri" panose="020F0502020204030204" pitchFamily="34" charset="0"/>
                <a:cs typeface="Times New Roman" panose="02020603050405020304" pitchFamily="18" charset="0"/>
              </a:rPr>
              <a:t> </a:t>
            </a:r>
          </a:p>
          <a:p>
            <a:pPr algn="just">
              <a:lnSpc>
                <a:spcPct val="107000"/>
              </a:lnSpc>
              <a:spcAft>
                <a:spcPts val="800"/>
              </a:spcAft>
            </a:pPr>
            <a:endParaRPr lang="en-US" sz="900" dirty="0" smtClean="0">
              <a:effectLst/>
              <a:latin typeface="Open San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1985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9100" y="125"/>
            <a:ext cx="8801100" cy="707886"/>
          </a:xfrm>
          <a:prstGeom prst="rect">
            <a:avLst/>
          </a:prstGeom>
          <a:noFill/>
        </p:spPr>
        <p:txBody>
          <a:bodyPr wrap="square" rtlCol="0">
            <a:spAutoFit/>
          </a:bodyPr>
          <a:lstStyle/>
          <a:p>
            <a:pPr algn="ctr"/>
            <a:r>
              <a:rPr lang="en-US" sz="3900" dirty="0" smtClean="0"/>
              <a:t>2016 Mid-Winter Conference </a:t>
            </a:r>
            <a:endParaRPr lang="en-US" sz="39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571993"/>
            <a:ext cx="8369300" cy="3750899"/>
          </a:xfrm>
          <a:prstGeom prst="rect">
            <a:avLst/>
          </a:prstGeom>
        </p:spPr>
      </p:pic>
      <p:sp>
        <p:nvSpPr>
          <p:cNvPr id="10" name="TextBox 9"/>
          <p:cNvSpPr txBox="1"/>
          <p:nvPr/>
        </p:nvSpPr>
        <p:spPr>
          <a:xfrm>
            <a:off x="2476500" y="4294720"/>
            <a:ext cx="7378700" cy="1200329"/>
          </a:xfrm>
          <a:prstGeom prst="rect">
            <a:avLst/>
          </a:prstGeom>
          <a:noFill/>
        </p:spPr>
        <p:txBody>
          <a:bodyPr wrap="square" rtlCol="0">
            <a:spAutoFit/>
          </a:bodyPr>
          <a:lstStyle/>
          <a:p>
            <a:pPr algn="ctr"/>
            <a:r>
              <a:rPr lang="en-US" dirty="0" smtClean="0"/>
              <a:t>OUR STATE’S 82 </a:t>
            </a:r>
            <a:r>
              <a:rPr lang="en-US" b="1" dirty="0" smtClean="0"/>
              <a:t>COUNTIES STAND READY TO WORK TOGETHER </a:t>
            </a:r>
            <a:r>
              <a:rPr lang="en-US" dirty="0" smtClean="0"/>
              <a:t>TO NOT ONLY ENSURE A ROBUST INTERGOVERNMENTAL </a:t>
            </a:r>
          </a:p>
          <a:p>
            <a:pPr algn="ctr"/>
            <a:r>
              <a:rPr lang="en-US" dirty="0" smtClean="0"/>
              <a:t>PARTNERSHIP, BUT TO ALSO LEVERAGE OUR COLLECTIVE STRENGTHS </a:t>
            </a:r>
          </a:p>
          <a:p>
            <a:pPr algn="ctr"/>
            <a:r>
              <a:rPr lang="en-US" b="1" dirty="0" smtClean="0"/>
              <a:t>TO HELP MEET THE CHALLENGES AHEAD.</a:t>
            </a:r>
            <a:endParaRPr lang="en-US" b="1" dirty="0"/>
          </a:p>
        </p:txBody>
      </p:sp>
      <p:sp>
        <p:nvSpPr>
          <p:cNvPr id="11" name="TextBox 10"/>
          <p:cNvSpPr txBox="1"/>
          <p:nvPr/>
        </p:nvSpPr>
        <p:spPr>
          <a:xfrm>
            <a:off x="3771900" y="5854700"/>
            <a:ext cx="4940300" cy="523220"/>
          </a:xfrm>
          <a:prstGeom prst="rect">
            <a:avLst/>
          </a:prstGeom>
          <a:noFill/>
        </p:spPr>
        <p:txBody>
          <a:bodyPr wrap="square" rtlCol="0">
            <a:spAutoFit/>
          </a:bodyPr>
          <a:lstStyle/>
          <a:p>
            <a:pPr algn="ctr"/>
            <a:r>
              <a:rPr lang="en-US" sz="2800" dirty="0" smtClean="0">
                <a:latin typeface="Accord Heavy SF" panose="020BE200000000000000" pitchFamily="34" charset="0"/>
              </a:rPr>
              <a:t>2016. GET INVOLVED.</a:t>
            </a:r>
            <a:endParaRPr lang="en-US" sz="2800" dirty="0">
              <a:latin typeface="Accord Heavy SF" panose="020BE200000000000000" pitchFamily="34" charset="0"/>
            </a:endParaRPr>
          </a:p>
        </p:txBody>
      </p:sp>
      <p:sp>
        <p:nvSpPr>
          <p:cNvPr id="12" name="TextBox 11"/>
          <p:cNvSpPr txBox="1"/>
          <p:nvPr/>
        </p:nvSpPr>
        <p:spPr>
          <a:xfrm>
            <a:off x="4851400" y="6264819"/>
            <a:ext cx="2628900" cy="369332"/>
          </a:xfrm>
          <a:prstGeom prst="rect">
            <a:avLst/>
          </a:prstGeom>
          <a:noFill/>
        </p:spPr>
        <p:txBody>
          <a:bodyPr wrap="square" rtlCol="0">
            <a:spAutoFit/>
          </a:bodyPr>
          <a:lstStyle/>
          <a:p>
            <a:r>
              <a:rPr lang="en-US" b="1" dirty="0" smtClean="0"/>
              <a:t>#countiesconnectMS</a:t>
            </a:r>
            <a:endParaRPr lang="en-US" b="1" dirty="0"/>
          </a:p>
        </p:txBody>
      </p:sp>
      <p:sp>
        <p:nvSpPr>
          <p:cNvPr id="13" name="Rectangle 12"/>
          <p:cNvSpPr/>
          <p:nvPr/>
        </p:nvSpPr>
        <p:spPr>
          <a:xfrm>
            <a:off x="3041650" y="6562586"/>
            <a:ext cx="6096000" cy="249684"/>
          </a:xfrm>
          <a:prstGeom prst="rect">
            <a:avLst/>
          </a:prstGeom>
        </p:spPr>
        <p:txBody>
          <a:bodyPr>
            <a:spAutoFit/>
          </a:bodyPr>
          <a:lstStyle/>
          <a:p>
            <a:pPr>
              <a:lnSpc>
                <a:spcPct val="107000"/>
              </a:lnSpc>
              <a:spcAft>
                <a:spcPts val="80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793 NORTH PRESIDENT STREET JACKSON, MS 39202 601.353.2741 FAX 601.3932630 WWW.MSSUPERVISORS.ORG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p:cNvSpPr txBox="1"/>
          <p:nvPr/>
        </p:nvSpPr>
        <p:spPr>
          <a:xfrm>
            <a:off x="10663237" y="5676738"/>
            <a:ext cx="1358900" cy="646331"/>
          </a:xfrm>
          <a:prstGeom prst="rect">
            <a:avLst/>
          </a:prstGeom>
          <a:noFill/>
        </p:spPr>
        <p:txBody>
          <a:bodyPr wrap="square" rtlCol="0">
            <a:spAutoFit/>
          </a:bodyPr>
          <a:lstStyle/>
          <a:p>
            <a:pPr algn="ctr"/>
            <a:r>
              <a:rPr lang="en-US" dirty="0" smtClean="0">
                <a:latin typeface="Aharoni" panose="02010803020104030203" pitchFamily="2" charset="-79"/>
                <a:cs typeface="Aharoni" panose="02010803020104030203" pitchFamily="2" charset="-79"/>
              </a:rPr>
              <a:t>Connect with Us! </a:t>
            </a:r>
            <a:endParaRPr lang="en-US" dirty="0">
              <a:latin typeface="Aharoni" panose="02010803020104030203" pitchFamily="2" charset="-79"/>
              <a:cs typeface="Aharoni" panose="02010803020104030203" pitchFamily="2" charset="-79"/>
            </a:endParaRPr>
          </a:p>
        </p:txBody>
      </p:sp>
      <p:pic>
        <p:nvPicPr>
          <p:cNvPr id="5124" name="Picture 4" descr="http://3.bp.blogspot.com/-p89_-21ytiQ/VBzoAe_pLgI/AAAAAAAAAPI/hz8CZNVhxRA/s1600/blue-facebook-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8687" y="6308510"/>
            <a:ext cx="528998" cy="5289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017" y="1766489"/>
            <a:ext cx="1361905" cy="1361905"/>
          </a:xfrm>
          <a:prstGeom prst="ellipse">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780" y="1766488"/>
            <a:ext cx="1361905" cy="1361905"/>
          </a:xfrm>
          <a:prstGeom prst="ellipse">
            <a:avLst/>
          </a:prstGeom>
        </p:spPr>
      </p:pic>
    </p:spTree>
    <p:extLst>
      <p:ext uri="{BB962C8B-B14F-4D97-AF65-F5344CB8AC3E}">
        <p14:creationId xmlns:p14="http://schemas.microsoft.com/office/powerpoint/2010/main" val="2010266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www.choicehotels.com/cms/images/choice-hotels/citys/420357-Jackson/420357-Jack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228" y="1"/>
            <a:ext cx="709977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8371" y="3748507"/>
            <a:ext cx="4947296" cy="355803"/>
          </a:xfrm>
          <a:prstGeom prst="rect">
            <a:avLst/>
          </a:prstGeom>
        </p:spPr>
        <p:txBody>
          <a:bodyPr wrap="square">
            <a:spAutoFit/>
          </a:bodyPr>
          <a:lstStyle/>
          <a:p>
            <a:pPr algn="just">
              <a:lnSpc>
                <a:spcPct val="107000"/>
              </a:lnSpc>
              <a:spcAft>
                <a:spcPts val="800"/>
              </a:spcAft>
            </a:pPr>
            <a:r>
              <a:rPr lang="en-US" sz="1600" dirty="0" smtClean="0">
                <a:solidFill>
                  <a:srgbClr val="FFC000"/>
                </a:solidFill>
                <a:latin typeface="Open Sans"/>
                <a:ea typeface="Calibri" panose="020F0502020204030204" pitchFamily="34" charset="0"/>
                <a:cs typeface="Times New Roman" panose="02020603050405020304" pitchFamily="18" charset="0"/>
              </a:rPr>
              <a:t>To find your </a:t>
            </a:r>
            <a:r>
              <a:rPr lang="en-US" sz="1600" b="1" dirty="0" smtClean="0">
                <a:solidFill>
                  <a:srgbClr val="FFC000"/>
                </a:solidFill>
                <a:latin typeface="Open Sans"/>
                <a:ea typeface="Calibri" panose="020F0502020204030204" pitchFamily="34" charset="0"/>
                <a:cs typeface="Times New Roman" panose="02020603050405020304" pitchFamily="18" charset="0"/>
              </a:rPr>
              <a:t>HOUSE</a:t>
            </a:r>
            <a:r>
              <a:rPr lang="en-US" sz="1600" dirty="0" smtClean="0">
                <a:solidFill>
                  <a:srgbClr val="FFC000"/>
                </a:solidFill>
                <a:latin typeface="Open Sans"/>
                <a:ea typeface="Calibri" panose="020F0502020204030204" pitchFamily="34" charset="0"/>
                <a:cs typeface="Times New Roman" panose="02020603050405020304" pitchFamily="18" charset="0"/>
              </a:rPr>
              <a:t> member click the link below</a:t>
            </a:r>
            <a:endParaRPr lang="en-US" sz="1600" dirty="0">
              <a:solidFill>
                <a:srgbClr val="FFC000"/>
              </a:solidFill>
              <a:latin typeface="Open Sans"/>
              <a:ea typeface="Calibri" panose="020F0502020204030204" pitchFamily="34" charset="0"/>
              <a:cs typeface="Times New Roman" panose="02020603050405020304" pitchFamily="18" charset="0"/>
            </a:endParaRPr>
          </a:p>
        </p:txBody>
      </p:sp>
      <p:sp>
        <p:nvSpPr>
          <p:cNvPr id="6" name="Rectangle 5"/>
          <p:cNvSpPr/>
          <p:nvPr/>
        </p:nvSpPr>
        <p:spPr>
          <a:xfrm>
            <a:off x="115470" y="4646326"/>
            <a:ext cx="4947296" cy="355803"/>
          </a:xfrm>
          <a:prstGeom prst="rect">
            <a:avLst/>
          </a:prstGeom>
        </p:spPr>
        <p:txBody>
          <a:bodyPr wrap="square">
            <a:spAutoFit/>
          </a:bodyPr>
          <a:lstStyle/>
          <a:p>
            <a:pPr algn="just">
              <a:lnSpc>
                <a:spcPct val="107000"/>
              </a:lnSpc>
              <a:spcAft>
                <a:spcPts val="800"/>
              </a:spcAft>
            </a:pPr>
            <a:r>
              <a:rPr lang="en-US" sz="1600" dirty="0" smtClean="0">
                <a:solidFill>
                  <a:srgbClr val="FFC000"/>
                </a:solidFill>
                <a:latin typeface="Open Sans"/>
                <a:ea typeface="Calibri" panose="020F0502020204030204" pitchFamily="34" charset="0"/>
                <a:cs typeface="Times New Roman" panose="02020603050405020304" pitchFamily="18" charset="0"/>
              </a:rPr>
              <a:t>To find your </a:t>
            </a:r>
            <a:r>
              <a:rPr lang="en-US" sz="1600" b="1" dirty="0" smtClean="0">
                <a:solidFill>
                  <a:srgbClr val="FFC000"/>
                </a:solidFill>
                <a:latin typeface="Open Sans"/>
                <a:ea typeface="Calibri" panose="020F0502020204030204" pitchFamily="34" charset="0"/>
                <a:cs typeface="Times New Roman" panose="02020603050405020304" pitchFamily="18" charset="0"/>
              </a:rPr>
              <a:t>SENATE</a:t>
            </a:r>
            <a:r>
              <a:rPr lang="en-US" sz="1600" dirty="0" smtClean="0">
                <a:solidFill>
                  <a:srgbClr val="FFC000"/>
                </a:solidFill>
                <a:latin typeface="Open Sans"/>
                <a:ea typeface="Calibri" panose="020F0502020204030204" pitchFamily="34" charset="0"/>
                <a:cs typeface="Times New Roman" panose="02020603050405020304" pitchFamily="18" charset="0"/>
              </a:rPr>
              <a:t> member click the link below</a:t>
            </a:r>
            <a:endParaRPr lang="en-US" sz="1600" dirty="0">
              <a:solidFill>
                <a:srgbClr val="FFC000"/>
              </a:solidFill>
              <a:latin typeface="Open Sans"/>
              <a:ea typeface="Calibri" panose="020F0502020204030204" pitchFamily="34" charset="0"/>
              <a:cs typeface="Times New Roman" panose="02020603050405020304" pitchFamily="18" charset="0"/>
            </a:endParaRPr>
          </a:p>
        </p:txBody>
      </p:sp>
      <p:sp>
        <p:nvSpPr>
          <p:cNvPr id="3" name="Rectangle 2"/>
          <p:cNvSpPr/>
          <p:nvPr/>
        </p:nvSpPr>
        <p:spPr>
          <a:xfrm>
            <a:off x="115470" y="3984289"/>
            <a:ext cx="4988730" cy="307777"/>
          </a:xfrm>
          <a:prstGeom prst="rect">
            <a:avLst/>
          </a:prstGeom>
        </p:spPr>
        <p:txBody>
          <a:bodyPr wrap="square">
            <a:spAutoFit/>
          </a:bodyPr>
          <a:lstStyle/>
          <a:p>
            <a:r>
              <a:rPr lang="en-US" sz="1400" dirty="0">
                <a:hlinkClick r:id="rId3"/>
              </a:rPr>
              <a:t>http://</a:t>
            </a:r>
            <a:r>
              <a:rPr lang="en-US" sz="1400" dirty="0" smtClean="0">
                <a:hlinkClick r:id="rId3"/>
              </a:rPr>
              <a:t>billstatus.ls.state.ms.us/members/hr_membs.xml</a:t>
            </a:r>
            <a:r>
              <a:rPr lang="en-US" sz="1400" dirty="0" smtClean="0"/>
              <a:t> </a:t>
            </a:r>
            <a:endParaRPr lang="en-US" sz="1400" dirty="0"/>
          </a:p>
        </p:txBody>
      </p:sp>
      <p:sp>
        <p:nvSpPr>
          <p:cNvPr id="4" name="Rectangle 3"/>
          <p:cNvSpPr/>
          <p:nvPr/>
        </p:nvSpPr>
        <p:spPr>
          <a:xfrm>
            <a:off x="115470" y="4874385"/>
            <a:ext cx="4947296" cy="307777"/>
          </a:xfrm>
          <a:prstGeom prst="rect">
            <a:avLst/>
          </a:prstGeom>
        </p:spPr>
        <p:txBody>
          <a:bodyPr wrap="square">
            <a:spAutoFit/>
          </a:bodyPr>
          <a:lstStyle/>
          <a:p>
            <a:r>
              <a:rPr lang="en-US" sz="1400" dirty="0">
                <a:hlinkClick r:id="rId4"/>
              </a:rPr>
              <a:t>http://</a:t>
            </a:r>
            <a:r>
              <a:rPr lang="en-US" sz="1400" dirty="0" smtClean="0">
                <a:hlinkClick r:id="rId4"/>
              </a:rPr>
              <a:t>billstatus.ls.state.ms.us/members/ss_membs.xml</a:t>
            </a:r>
            <a:r>
              <a:rPr lang="en-US" sz="1400" dirty="0" smtClean="0"/>
              <a:t> </a:t>
            </a:r>
            <a:endParaRPr lang="en-US" sz="1400" dirty="0"/>
          </a:p>
        </p:txBody>
      </p:sp>
      <p:sp>
        <p:nvSpPr>
          <p:cNvPr id="9" name="Rectangle 8"/>
          <p:cNvSpPr/>
          <p:nvPr/>
        </p:nvSpPr>
        <p:spPr>
          <a:xfrm>
            <a:off x="115470" y="5582906"/>
            <a:ext cx="4947296" cy="355803"/>
          </a:xfrm>
          <a:prstGeom prst="rect">
            <a:avLst/>
          </a:prstGeom>
        </p:spPr>
        <p:txBody>
          <a:bodyPr wrap="square">
            <a:spAutoFit/>
          </a:bodyPr>
          <a:lstStyle/>
          <a:p>
            <a:pPr algn="just">
              <a:lnSpc>
                <a:spcPct val="107000"/>
              </a:lnSpc>
              <a:spcAft>
                <a:spcPts val="800"/>
              </a:spcAft>
            </a:pPr>
            <a:r>
              <a:rPr lang="en-US" sz="1600" dirty="0" smtClean="0">
                <a:solidFill>
                  <a:srgbClr val="FFC000"/>
                </a:solidFill>
                <a:latin typeface="Open Sans"/>
                <a:ea typeface="Calibri" panose="020F0502020204030204" pitchFamily="34" charset="0"/>
                <a:cs typeface="Times New Roman" panose="02020603050405020304" pitchFamily="18" charset="0"/>
              </a:rPr>
              <a:t>For other legislative inquiries click the link below</a:t>
            </a:r>
            <a:endParaRPr lang="en-US" sz="1600" dirty="0">
              <a:solidFill>
                <a:srgbClr val="FFC000"/>
              </a:solidFill>
              <a:latin typeface="Open Sans"/>
              <a:ea typeface="Calibri" panose="020F0502020204030204" pitchFamily="34" charset="0"/>
              <a:cs typeface="Times New Roman" panose="02020603050405020304" pitchFamily="18" charset="0"/>
            </a:endParaRPr>
          </a:p>
        </p:txBody>
      </p:sp>
      <p:sp>
        <p:nvSpPr>
          <p:cNvPr id="7" name="Rectangle 6"/>
          <p:cNvSpPr/>
          <p:nvPr/>
        </p:nvSpPr>
        <p:spPr>
          <a:xfrm>
            <a:off x="115470" y="5784821"/>
            <a:ext cx="4716356" cy="307777"/>
          </a:xfrm>
          <a:prstGeom prst="rect">
            <a:avLst/>
          </a:prstGeom>
        </p:spPr>
        <p:txBody>
          <a:bodyPr wrap="none">
            <a:spAutoFit/>
          </a:bodyPr>
          <a:lstStyle/>
          <a:p>
            <a:r>
              <a:rPr lang="en-US" sz="1400" dirty="0">
                <a:hlinkClick r:id="rId5"/>
              </a:rPr>
              <a:t>http://</a:t>
            </a:r>
            <a:r>
              <a:rPr lang="en-US" sz="1400" dirty="0" smtClean="0">
                <a:hlinkClick r:id="rId5"/>
              </a:rPr>
              <a:t>www.legislature.ms.gov/Pages/Contact.aspx</a:t>
            </a:r>
            <a:r>
              <a:rPr lang="en-US" sz="1400" dirty="0" smtClean="0"/>
              <a:t> </a:t>
            </a:r>
            <a:endParaRPr lang="en-US" sz="1400" dirty="0"/>
          </a:p>
        </p:txBody>
      </p:sp>
      <p:sp>
        <p:nvSpPr>
          <p:cNvPr id="11" name="Rectangle 10"/>
          <p:cNvSpPr/>
          <p:nvPr/>
        </p:nvSpPr>
        <p:spPr>
          <a:xfrm>
            <a:off x="153942" y="2842364"/>
            <a:ext cx="4639412" cy="336631"/>
          </a:xfrm>
          <a:prstGeom prst="rect">
            <a:avLst/>
          </a:prstGeom>
        </p:spPr>
        <p:txBody>
          <a:bodyPr wrap="square">
            <a:spAutoFit/>
          </a:bodyPr>
          <a:lstStyle/>
          <a:p>
            <a:pPr algn="just">
              <a:lnSpc>
                <a:spcPct val="107000"/>
              </a:lnSpc>
              <a:spcAft>
                <a:spcPts val="800"/>
              </a:spcAft>
            </a:pPr>
            <a:r>
              <a:rPr lang="en-US" sz="1600" dirty="0">
                <a:solidFill>
                  <a:srgbClr val="FFC000"/>
                </a:solidFill>
                <a:latin typeface="Open Sans"/>
                <a:ea typeface="Calibri" panose="020F0502020204030204" pitchFamily="34" charset="0"/>
                <a:cs typeface="Times New Roman" panose="02020603050405020304" pitchFamily="18" charset="0"/>
              </a:rPr>
              <a:t>Contact the LT. GOVERNOR at the link below </a:t>
            </a:r>
          </a:p>
        </p:txBody>
      </p:sp>
      <p:sp>
        <p:nvSpPr>
          <p:cNvPr id="12" name="Rectangle 11"/>
          <p:cNvSpPr/>
          <p:nvPr/>
        </p:nvSpPr>
        <p:spPr>
          <a:xfrm>
            <a:off x="153942" y="1861511"/>
            <a:ext cx="4424572" cy="336631"/>
          </a:xfrm>
          <a:prstGeom prst="rect">
            <a:avLst/>
          </a:prstGeom>
        </p:spPr>
        <p:txBody>
          <a:bodyPr wrap="square">
            <a:spAutoFit/>
          </a:bodyPr>
          <a:lstStyle/>
          <a:p>
            <a:pPr algn="just">
              <a:lnSpc>
                <a:spcPct val="107000"/>
              </a:lnSpc>
              <a:spcAft>
                <a:spcPts val="800"/>
              </a:spcAft>
            </a:pPr>
            <a:r>
              <a:rPr lang="en-US" sz="1600" dirty="0">
                <a:solidFill>
                  <a:srgbClr val="FFC000"/>
                </a:solidFill>
                <a:latin typeface="Open Sans"/>
                <a:ea typeface="Calibri" panose="020F0502020204030204" pitchFamily="34" charset="0"/>
                <a:cs typeface="Times New Roman" panose="02020603050405020304" pitchFamily="18" charset="0"/>
              </a:rPr>
              <a:t>Contact the GOVERNOR at the link below  </a:t>
            </a:r>
          </a:p>
        </p:txBody>
      </p:sp>
      <p:sp>
        <p:nvSpPr>
          <p:cNvPr id="8" name="Rectangle 7"/>
          <p:cNvSpPr/>
          <p:nvPr/>
        </p:nvSpPr>
        <p:spPr>
          <a:xfrm>
            <a:off x="153942" y="3039986"/>
            <a:ext cx="4639412" cy="307777"/>
          </a:xfrm>
          <a:prstGeom prst="rect">
            <a:avLst/>
          </a:prstGeom>
        </p:spPr>
        <p:txBody>
          <a:bodyPr wrap="none">
            <a:spAutoFit/>
          </a:bodyPr>
          <a:lstStyle/>
          <a:p>
            <a:r>
              <a:rPr lang="en-US" sz="1400" dirty="0">
                <a:hlinkClick r:id="rId6"/>
              </a:rPr>
              <a:t>http://</a:t>
            </a:r>
            <a:r>
              <a:rPr lang="en-US" sz="1400" dirty="0" smtClean="0">
                <a:hlinkClick r:id="rId6"/>
              </a:rPr>
              <a:t>www.ltgovreeves.ms.gov/Pages/Home.aspx</a:t>
            </a:r>
            <a:r>
              <a:rPr lang="en-US" sz="1400" dirty="0" smtClean="0"/>
              <a:t> </a:t>
            </a:r>
            <a:endParaRPr lang="en-US" sz="1400" dirty="0"/>
          </a:p>
        </p:txBody>
      </p:sp>
      <p:sp>
        <p:nvSpPr>
          <p:cNvPr id="10" name="Rectangle 9"/>
          <p:cNvSpPr/>
          <p:nvPr/>
        </p:nvSpPr>
        <p:spPr>
          <a:xfrm>
            <a:off x="183404" y="2066303"/>
            <a:ext cx="3174267" cy="307777"/>
          </a:xfrm>
          <a:prstGeom prst="rect">
            <a:avLst/>
          </a:prstGeom>
        </p:spPr>
        <p:txBody>
          <a:bodyPr wrap="none">
            <a:spAutoFit/>
          </a:bodyPr>
          <a:lstStyle/>
          <a:p>
            <a:r>
              <a:rPr lang="en-US" sz="1400" dirty="0">
                <a:hlinkClick r:id="rId7"/>
              </a:rPr>
              <a:t>http://www.governorbryant.com</a:t>
            </a:r>
            <a:r>
              <a:rPr lang="en-US" sz="1400" dirty="0" smtClean="0">
                <a:hlinkClick r:id="rId7"/>
              </a:rPr>
              <a:t>/</a:t>
            </a:r>
            <a:r>
              <a:rPr lang="en-US" sz="1400" dirty="0" smtClean="0"/>
              <a:t> </a:t>
            </a:r>
            <a:endParaRPr lang="en-US" sz="1400" dirty="0"/>
          </a:p>
        </p:txBody>
      </p:sp>
      <p:sp>
        <p:nvSpPr>
          <p:cNvPr id="2" name="TextBox 1"/>
          <p:cNvSpPr txBox="1"/>
          <p:nvPr/>
        </p:nvSpPr>
        <p:spPr>
          <a:xfrm>
            <a:off x="-175308" y="278713"/>
            <a:ext cx="5279508" cy="1323439"/>
          </a:xfrm>
          <a:prstGeom prst="rect">
            <a:avLst/>
          </a:prstGeom>
          <a:noFill/>
        </p:spPr>
        <p:txBody>
          <a:bodyPr wrap="square" rtlCol="0">
            <a:spAutoFit/>
          </a:bodyPr>
          <a:lstStyle/>
          <a:p>
            <a:pPr algn="ctr"/>
            <a:r>
              <a:rPr lang="en-US" sz="4000" b="1" dirty="0" smtClean="0">
                <a:solidFill>
                  <a:srgbClr val="FFFF00"/>
                </a:solidFill>
              </a:rPr>
              <a:t>State Leadership Links</a:t>
            </a:r>
            <a:endParaRPr lang="en-US" sz="4000" b="1" dirty="0">
              <a:solidFill>
                <a:srgbClr val="FFFF00"/>
              </a:solidFill>
            </a:endParaRPr>
          </a:p>
        </p:txBody>
      </p:sp>
    </p:spTree>
    <p:extLst>
      <p:ext uri="{BB962C8B-B14F-4D97-AF65-F5344CB8AC3E}">
        <p14:creationId xmlns:p14="http://schemas.microsoft.com/office/powerpoint/2010/main" val="1450010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420" y="-43563"/>
            <a:ext cx="11751936" cy="1643912"/>
          </a:xfrm>
          <a:prstGeom prst="rect">
            <a:avLst/>
          </a:prstGeom>
        </p:spPr>
        <p:txBody>
          <a:bodyPr wrap="none">
            <a:spAutoFit/>
          </a:bodyPr>
          <a:lstStyle/>
          <a:p>
            <a:pPr algn="ctr">
              <a:lnSpc>
                <a:spcPct val="107000"/>
              </a:lnSpc>
              <a:spcAft>
                <a:spcPts val="800"/>
              </a:spcAft>
            </a:pPr>
            <a:r>
              <a:rPr lang="en-US" sz="4400" b="1" dirty="0" smtClean="0">
                <a:latin typeface="MingLiU" panose="02020509000000000000" pitchFamily="49" charset="-120"/>
                <a:ea typeface="MingLiU" panose="02020509000000000000" pitchFamily="49" charset="-120"/>
                <a:cs typeface="Times New Roman" panose="02020603050405020304" pitchFamily="18" charset="0"/>
              </a:rPr>
              <a:t>Committees in the State Legislature Vital</a:t>
            </a:r>
          </a:p>
          <a:p>
            <a:pPr algn="ctr">
              <a:lnSpc>
                <a:spcPct val="107000"/>
              </a:lnSpc>
              <a:spcAft>
                <a:spcPts val="800"/>
              </a:spcAft>
            </a:pPr>
            <a:r>
              <a:rPr lang="en-US" sz="4400" b="1" dirty="0" smtClean="0">
                <a:latin typeface="MingLiU" panose="02020509000000000000" pitchFamily="49" charset="-120"/>
                <a:ea typeface="MingLiU" panose="02020509000000000000" pitchFamily="49" charset="-120"/>
                <a:cs typeface="Times New Roman" panose="02020603050405020304" pitchFamily="18" charset="0"/>
              </a:rPr>
              <a:t>to County Government</a:t>
            </a:r>
            <a:endParaRPr lang="en-US" sz="4400" b="1" dirty="0">
              <a:latin typeface="MingLiU" panose="02020509000000000000" pitchFamily="49" charset="-120"/>
              <a:ea typeface="MingLiU" panose="02020509000000000000" pitchFamily="49" charset="-120"/>
              <a:cs typeface="Times New Roman" panose="02020603050405020304" pitchFamily="18" charset="0"/>
            </a:endParaRPr>
          </a:p>
        </p:txBody>
      </p:sp>
      <p:sp>
        <p:nvSpPr>
          <p:cNvPr id="3" name="Rectangle 2"/>
          <p:cNvSpPr/>
          <p:nvPr/>
        </p:nvSpPr>
        <p:spPr>
          <a:xfrm>
            <a:off x="498806" y="1843655"/>
            <a:ext cx="1620957" cy="721864"/>
          </a:xfrm>
          <a:prstGeom prst="rect">
            <a:avLst/>
          </a:prstGeom>
        </p:spPr>
        <p:txBody>
          <a:bodyPr wrap="none">
            <a:spAutoFit/>
          </a:bodyPr>
          <a:lstStyle/>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Senate</a:t>
            </a:r>
          </a:p>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County Affairs</a:t>
            </a:r>
            <a:endParaRPr lang="en-US" sz="1600" b="1" dirty="0">
              <a:solidFill>
                <a:srgbClr val="FFFF00"/>
              </a:solidFill>
              <a:latin typeface="MingLiU" panose="02020509000000000000" pitchFamily="49" charset="-120"/>
              <a:ea typeface="MingLiU" panose="02020509000000000000" pitchFamily="49" charset="-120"/>
              <a:cs typeface="Times New Roman" panose="02020603050405020304" pitchFamily="18" charset="0"/>
            </a:endParaRPr>
          </a:p>
        </p:txBody>
      </p:sp>
      <p:sp>
        <p:nvSpPr>
          <p:cNvPr id="4" name="Rectangle 3"/>
          <p:cNvSpPr/>
          <p:nvPr/>
        </p:nvSpPr>
        <p:spPr>
          <a:xfrm>
            <a:off x="2703312" y="1903050"/>
            <a:ext cx="1620957" cy="721864"/>
          </a:xfrm>
          <a:prstGeom prst="rect">
            <a:avLst/>
          </a:prstGeom>
        </p:spPr>
        <p:txBody>
          <a:bodyPr wrap="none">
            <a:spAutoFit/>
          </a:bodyPr>
          <a:lstStyle/>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House</a:t>
            </a:r>
          </a:p>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County Affairs</a:t>
            </a:r>
            <a:endParaRPr lang="en-US" sz="1600" b="1" dirty="0">
              <a:solidFill>
                <a:srgbClr val="FFFF00"/>
              </a:solidFill>
              <a:latin typeface="MingLiU" panose="02020509000000000000" pitchFamily="49" charset="-120"/>
              <a:ea typeface="MingLiU" panose="02020509000000000000" pitchFamily="49" charset="-120"/>
              <a:cs typeface="Times New Roman" panose="02020603050405020304" pitchFamily="18" charset="0"/>
            </a:endParaRPr>
          </a:p>
        </p:txBody>
      </p:sp>
      <p:sp>
        <p:nvSpPr>
          <p:cNvPr id="5" name="Rectangle 4"/>
          <p:cNvSpPr/>
          <p:nvPr/>
        </p:nvSpPr>
        <p:spPr>
          <a:xfrm>
            <a:off x="2703312" y="2874118"/>
            <a:ext cx="1620957" cy="721864"/>
          </a:xfrm>
          <a:prstGeom prst="rect">
            <a:avLst/>
          </a:prstGeom>
        </p:spPr>
        <p:txBody>
          <a:bodyPr wrap="none">
            <a:spAutoFit/>
          </a:bodyPr>
          <a:lstStyle/>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House</a:t>
            </a:r>
          </a:p>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Appropriations</a:t>
            </a:r>
            <a:endParaRPr lang="en-US" sz="1600" b="1" dirty="0">
              <a:solidFill>
                <a:srgbClr val="FFFF00"/>
              </a:solidFill>
              <a:latin typeface="MingLiU" panose="02020509000000000000" pitchFamily="49" charset="-120"/>
              <a:ea typeface="MingLiU" panose="02020509000000000000" pitchFamily="49" charset="-120"/>
              <a:cs typeface="Times New Roman" panose="02020603050405020304" pitchFamily="18" charset="0"/>
            </a:endParaRPr>
          </a:p>
        </p:txBody>
      </p:sp>
      <p:sp>
        <p:nvSpPr>
          <p:cNvPr id="6" name="Rectangle 5"/>
          <p:cNvSpPr/>
          <p:nvPr/>
        </p:nvSpPr>
        <p:spPr>
          <a:xfrm>
            <a:off x="498806" y="2927615"/>
            <a:ext cx="1620957" cy="721864"/>
          </a:xfrm>
          <a:prstGeom prst="rect">
            <a:avLst/>
          </a:prstGeom>
        </p:spPr>
        <p:txBody>
          <a:bodyPr wrap="none">
            <a:spAutoFit/>
          </a:bodyPr>
          <a:lstStyle/>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Senate</a:t>
            </a:r>
          </a:p>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Appropriations</a:t>
            </a:r>
            <a:endParaRPr lang="en-US" sz="1600" b="1" dirty="0">
              <a:solidFill>
                <a:srgbClr val="FFFF00"/>
              </a:solidFill>
              <a:latin typeface="MingLiU" panose="02020509000000000000" pitchFamily="49" charset="-120"/>
              <a:ea typeface="MingLiU" panose="02020509000000000000" pitchFamily="49" charset="-120"/>
              <a:cs typeface="Times New Roman" panose="02020603050405020304" pitchFamily="18" charset="0"/>
            </a:endParaRPr>
          </a:p>
        </p:txBody>
      </p:sp>
      <p:sp>
        <p:nvSpPr>
          <p:cNvPr id="7" name="Rectangle 6"/>
          <p:cNvSpPr/>
          <p:nvPr/>
        </p:nvSpPr>
        <p:spPr>
          <a:xfrm>
            <a:off x="752010" y="3947929"/>
            <a:ext cx="1107996" cy="721864"/>
          </a:xfrm>
          <a:prstGeom prst="rect">
            <a:avLst/>
          </a:prstGeom>
        </p:spPr>
        <p:txBody>
          <a:bodyPr wrap="none">
            <a:spAutoFit/>
          </a:bodyPr>
          <a:lstStyle/>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Senate</a:t>
            </a:r>
          </a:p>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 Finance </a:t>
            </a:r>
            <a:endParaRPr lang="en-US" sz="1600" b="1" dirty="0">
              <a:solidFill>
                <a:srgbClr val="FFFF00"/>
              </a:solidFill>
              <a:latin typeface="MingLiU" panose="02020509000000000000" pitchFamily="49" charset="-120"/>
              <a:ea typeface="MingLiU" panose="02020509000000000000" pitchFamily="49" charset="-120"/>
              <a:cs typeface="Times New Roman" panose="02020603050405020304" pitchFamily="18" charset="0"/>
            </a:endParaRPr>
          </a:p>
        </p:txBody>
      </p:sp>
      <p:sp>
        <p:nvSpPr>
          <p:cNvPr id="8" name="Rectangle 7"/>
          <p:cNvSpPr/>
          <p:nvPr/>
        </p:nvSpPr>
        <p:spPr>
          <a:xfrm>
            <a:off x="2774341" y="3933458"/>
            <a:ext cx="1620958" cy="721864"/>
          </a:xfrm>
          <a:prstGeom prst="rect">
            <a:avLst/>
          </a:prstGeom>
        </p:spPr>
        <p:txBody>
          <a:bodyPr wrap="none">
            <a:spAutoFit/>
          </a:bodyPr>
          <a:lstStyle/>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House</a:t>
            </a:r>
          </a:p>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Ways and Means</a:t>
            </a:r>
            <a:endParaRPr lang="en-US" sz="1600" b="1" dirty="0">
              <a:solidFill>
                <a:srgbClr val="FFFF00"/>
              </a:solidFill>
              <a:latin typeface="MingLiU" panose="02020509000000000000" pitchFamily="49" charset="-120"/>
              <a:ea typeface="MingLiU" panose="02020509000000000000" pitchFamily="49" charset="-120"/>
              <a:cs typeface="Times New Roman" panose="02020603050405020304" pitchFamily="18" charset="0"/>
            </a:endParaRPr>
          </a:p>
        </p:txBody>
      </p:sp>
      <p:sp>
        <p:nvSpPr>
          <p:cNvPr id="9" name="Rectangle 8"/>
          <p:cNvSpPr/>
          <p:nvPr/>
        </p:nvSpPr>
        <p:spPr>
          <a:xfrm>
            <a:off x="498806" y="4978460"/>
            <a:ext cx="1620957" cy="721864"/>
          </a:xfrm>
          <a:prstGeom prst="rect">
            <a:avLst/>
          </a:prstGeom>
        </p:spPr>
        <p:txBody>
          <a:bodyPr wrap="none">
            <a:spAutoFit/>
          </a:bodyPr>
          <a:lstStyle/>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Senate</a:t>
            </a:r>
          </a:p>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Transportation</a:t>
            </a:r>
            <a:endParaRPr lang="en-US" sz="1600" b="1" dirty="0">
              <a:solidFill>
                <a:srgbClr val="FFFF00"/>
              </a:solidFill>
              <a:latin typeface="MingLiU" panose="02020509000000000000" pitchFamily="49" charset="-120"/>
              <a:ea typeface="MingLiU" panose="02020509000000000000" pitchFamily="49" charset="-120"/>
              <a:cs typeface="Times New Roman" panose="02020603050405020304" pitchFamily="18" charset="0"/>
            </a:endParaRPr>
          </a:p>
        </p:txBody>
      </p:sp>
      <p:sp>
        <p:nvSpPr>
          <p:cNvPr id="10" name="Rectangle 9"/>
          <p:cNvSpPr/>
          <p:nvPr/>
        </p:nvSpPr>
        <p:spPr>
          <a:xfrm>
            <a:off x="2774341" y="4978460"/>
            <a:ext cx="1620958" cy="721864"/>
          </a:xfrm>
          <a:prstGeom prst="rect">
            <a:avLst/>
          </a:prstGeom>
        </p:spPr>
        <p:txBody>
          <a:bodyPr wrap="none">
            <a:spAutoFit/>
          </a:bodyPr>
          <a:lstStyle/>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House </a:t>
            </a:r>
          </a:p>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Transportation</a:t>
            </a:r>
            <a:endParaRPr lang="en-US" sz="1600" b="1" dirty="0">
              <a:solidFill>
                <a:srgbClr val="FFFF00"/>
              </a:solidFill>
              <a:latin typeface="MingLiU" panose="02020509000000000000" pitchFamily="49" charset="-120"/>
              <a:ea typeface="MingLiU" panose="02020509000000000000" pitchFamily="49" charset="-120"/>
              <a:cs typeface="Times New Roman" panose="02020603050405020304" pitchFamily="18" charset="0"/>
            </a:endParaRPr>
          </a:p>
        </p:txBody>
      </p:sp>
      <p:sp>
        <p:nvSpPr>
          <p:cNvPr id="11" name="TextBox 10"/>
          <p:cNvSpPr txBox="1"/>
          <p:nvPr/>
        </p:nvSpPr>
        <p:spPr>
          <a:xfrm>
            <a:off x="6292823" y="1756565"/>
            <a:ext cx="5808502" cy="4708981"/>
          </a:xfrm>
          <a:prstGeom prst="rect">
            <a:avLst/>
          </a:prstGeom>
          <a:noFill/>
        </p:spPr>
        <p:txBody>
          <a:bodyPr wrap="square" rtlCol="0">
            <a:spAutoFit/>
          </a:bodyPr>
          <a:lstStyle/>
          <a:p>
            <a:pPr algn="ctr"/>
            <a:r>
              <a:rPr lang="en-US" sz="3000" i="1" dirty="0" smtClean="0"/>
              <a:t>“Contact your local legislative delegation to see if they serve on any of these committees. If they do serve, request that they support all legislation that’s favorable toward county government, and to oppose all legislation that poses a negative impact to county government ”</a:t>
            </a:r>
            <a:endParaRPr lang="en-US" sz="3000" i="1" dirty="0"/>
          </a:p>
        </p:txBody>
      </p:sp>
      <p:sp>
        <p:nvSpPr>
          <p:cNvPr id="12" name="Left Arrow 11"/>
          <p:cNvSpPr/>
          <p:nvPr/>
        </p:nvSpPr>
        <p:spPr>
          <a:xfrm>
            <a:off x="5091494" y="3020264"/>
            <a:ext cx="1130299" cy="166181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7928" y="5935048"/>
            <a:ext cx="800219" cy="721864"/>
          </a:xfrm>
          <a:prstGeom prst="rect">
            <a:avLst/>
          </a:prstGeom>
        </p:spPr>
        <p:txBody>
          <a:bodyPr wrap="none">
            <a:spAutoFit/>
          </a:bodyPr>
          <a:lstStyle/>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Senate</a:t>
            </a:r>
          </a:p>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Energy</a:t>
            </a:r>
            <a:endParaRPr lang="en-US" sz="1600" b="1" dirty="0">
              <a:solidFill>
                <a:srgbClr val="FFFF00"/>
              </a:solidFill>
              <a:latin typeface="MingLiU" panose="02020509000000000000" pitchFamily="49" charset="-120"/>
              <a:ea typeface="MingLiU" panose="02020509000000000000" pitchFamily="49" charset="-120"/>
              <a:cs typeface="Times New Roman" panose="02020603050405020304" pitchFamily="18" charset="0"/>
            </a:endParaRPr>
          </a:p>
        </p:txBody>
      </p:sp>
      <p:sp>
        <p:nvSpPr>
          <p:cNvPr id="14" name="Rectangle 13"/>
          <p:cNvSpPr/>
          <p:nvPr/>
        </p:nvSpPr>
        <p:spPr>
          <a:xfrm>
            <a:off x="2703312" y="5935048"/>
            <a:ext cx="1826142" cy="721864"/>
          </a:xfrm>
          <a:prstGeom prst="rect">
            <a:avLst/>
          </a:prstGeom>
        </p:spPr>
        <p:txBody>
          <a:bodyPr wrap="none">
            <a:spAutoFit/>
          </a:bodyPr>
          <a:lstStyle/>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House </a:t>
            </a:r>
          </a:p>
          <a:p>
            <a:pPr algn="ctr">
              <a:lnSpc>
                <a:spcPct val="107000"/>
              </a:lnSpc>
              <a:spcAft>
                <a:spcPts val="800"/>
              </a:spcAft>
            </a:pPr>
            <a:r>
              <a:rPr lang="en-US" sz="1600" b="1" dirty="0" smtClean="0">
                <a:solidFill>
                  <a:srgbClr val="FFFF00"/>
                </a:solidFill>
                <a:latin typeface="MingLiU" panose="02020509000000000000" pitchFamily="49" charset="-120"/>
                <a:ea typeface="MingLiU" panose="02020509000000000000" pitchFamily="49" charset="-120"/>
                <a:cs typeface="Times New Roman" panose="02020603050405020304" pitchFamily="18" charset="0"/>
              </a:rPr>
              <a:t>Public Utilities</a:t>
            </a:r>
            <a:endParaRPr lang="en-US" sz="1600" b="1" dirty="0">
              <a:solidFill>
                <a:srgbClr val="FFFF00"/>
              </a:solidFill>
              <a:latin typeface="MingLiU" panose="02020509000000000000" pitchFamily="49" charset="-120"/>
              <a:ea typeface="MingLiU" panose="02020509000000000000" pitchFamily="49" charset="-120"/>
              <a:cs typeface="Times New Roman" panose="02020603050405020304" pitchFamily="18" charset="0"/>
            </a:endParaRPr>
          </a:p>
        </p:txBody>
      </p:sp>
    </p:spTree>
    <p:extLst>
      <p:ext uri="{BB962C8B-B14F-4D97-AF65-F5344CB8AC3E}">
        <p14:creationId xmlns:p14="http://schemas.microsoft.com/office/powerpoint/2010/main" val="3420634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263" y="2083930"/>
            <a:ext cx="11468100" cy="1446550"/>
          </a:xfrm>
          <a:prstGeom prst="rect">
            <a:avLst/>
          </a:prstGeom>
        </p:spPr>
        <p:txBody>
          <a:bodyPr wrap="square">
            <a:spAutoFit/>
          </a:bodyPr>
          <a:lstStyle/>
          <a:p>
            <a:pPr algn="ctr">
              <a:lnSpc>
                <a:spcPct val="110000"/>
              </a:lnSpc>
              <a:spcAft>
                <a:spcPts val="6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The Legislative Committee is responsible for the preparation and recommendation of a proposed legislative program for consideration of the membership at its Annual Membership Meeting.  The 11 members of the Legislative Committee are elected at the spring regional meetings and serve one-year terms.  The First Vice President is an ex-officio, nonvoting member of the Legislative Committee.</a:t>
            </a:r>
            <a:r>
              <a:rPr lang="en-US" dirty="0">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3" name="Rectangle 2"/>
          <p:cNvSpPr/>
          <p:nvPr/>
        </p:nvSpPr>
        <p:spPr>
          <a:xfrm>
            <a:off x="513263" y="3976698"/>
            <a:ext cx="5499100" cy="2305246"/>
          </a:xfrm>
          <a:prstGeom prst="rect">
            <a:avLst/>
          </a:prstGeom>
        </p:spPr>
        <p:txBody>
          <a:bodyPr wrap="square">
            <a:spAutoFit/>
          </a:bodyPr>
          <a:lstStyle/>
          <a:p>
            <a:pPr>
              <a:lnSpc>
                <a:spcPct val="110000"/>
              </a:lnSpc>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The 2015-2016 Legislative Committee members are</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a:lnSpc>
                <a:spcPct val="110000"/>
              </a:lnSpc>
              <a:spcAft>
                <a:spcPts val="600"/>
              </a:spcAft>
            </a:pPr>
            <a:r>
              <a:rPr lang="en-US" i="1" dirty="0">
                <a:latin typeface="Calibri" panose="020F0502020204030204" pitchFamily="34" charset="0"/>
                <a:ea typeface="Times New Roman" panose="02020603050405020304" pitchFamily="18" charset="0"/>
                <a:cs typeface="Times New Roman" panose="02020603050405020304" pitchFamily="18" charset="0"/>
              </a:rPr>
              <a:t>Mike Huddleston, Chair, Prentiss County</a:t>
            </a:r>
          </a:p>
          <a:p>
            <a:pPr>
              <a:lnSpc>
                <a:spcPct val="110000"/>
              </a:lnSpc>
              <a:spcAft>
                <a:spcPts val="600"/>
              </a:spcAft>
            </a:pPr>
            <a:r>
              <a:rPr lang="en-US" i="1" dirty="0">
                <a:latin typeface="Calibri" panose="020F0502020204030204" pitchFamily="34" charset="0"/>
                <a:ea typeface="Times New Roman" panose="02020603050405020304" pitchFamily="18" charset="0"/>
                <a:cs typeface="Times New Roman" panose="02020603050405020304" pitchFamily="18" charset="0"/>
              </a:rPr>
              <a:t>Bobby Bolton, Perry </a:t>
            </a:r>
            <a:r>
              <a:rPr lang="en-US" i="1" dirty="0" smtClean="0">
                <a:latin typeface="Calibri" panose="020F0502020204030204" pitchFamily="34" charset="0"/>
                <a:ea typeface="Times New Roman" panose="02020603050405020304" pitchFamily="18" charset="0"/>
                <a:cs typeface="Times New Roman" panose="02020603050405020304" pitchFamily="18" charset="0"/>
              </a:rPr>
              <a:t>County</a:t>
            </a:r>
          </a:p>
          <a:p>
            <a:pPr>
              <a:lnSpc>
                <a:spcPct val="110000"/>
              </a:lnSpc>
              <a:spcAft>
                <a:spcPts val="600"/>
              </a:spcAft>
            </a:pPr>
            <a:r>
              <a:rPr lang="en-US" i="1" dirty="0" smtClean="0">
                <a:latin typeface="Calibri" panose="020F0502020204030204" pitchFamily="34" charset="0"/>
                <a:ea typeface="Times New Roman" panose="02020603050405020304" pitchFamily="18" charset="0"/>
                <a:cs typeface="Times New Roman" panose="02020603050405020304" pitchFamily="18" charset="0"/>
              </a:rPr>
              <a:t>Vacancy </a:t>
            </a:r>
            <a:endParaRPr lang="en-US" i="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i="1" dirty="0" smtClean="0">
                <a:latin typeface="Calibri" panose="020F0502020204030204" pitchFamily="34" charset="0"/>
                <a:ea typeface="Times New Roman" panose="02020603050405020304" pitchFamily="18" charset="0"/>
                <a:cs typeface="Times New Roman" panose="02020603050405020304" pitchFamily="18" charset="0"/>
              </a:rPr>
              <a:t>Butch </a:t>
            </a:r>
            <a:r>
              <a:rPr lang="en-US" i="1" dirty="0">
                <a:latin typeface="Calibri" panose="020F0502020204030204" pitchFamily="34" charset="0"/>
                <a:ea typeface="Times New Roman" panose="02020603050405020304" pitchFamily="18" charset="0"/>
                <a:cs typeface="Times New Roman" panose="02020603050405020304" pitchFamily="18" charset="0"/>
              </a:rPr>
              <a:t>Graves, Amite County</a:t>
            </a:r>
          </a:p>
          <a:p>
            <a:pPr>
              <a:lnSpc>
                <a:spcPct val="110000"/>
              </a:lnSpc>
              <a:spcAft>
                <a:spcPts val="600"/>
              </a:spcAft>
            </a:pPr>
            <a:r>
              <a:rPr lang="en-US" i="1" dirty="0">
                <a:latin typeface="Calibri" panose="020F0502020204030204" pitchFamily="34" charset="0"/>
                <a:ea typeface="Times New Roman" panose="02020603050405020304" pitchFamily="18" charset="0"/>
                <a:cs typeface="Times New Roman" panose="02020603050405020304" pitchFamily="18" charset="0"/>
              </a:rPr>
              <a:t>Kenneth Harris, Vice Chair, Newton </a:t>
            </a:r>
            <a:r>
              <a:rPr lang="en-US" i="1" dirty="0" smtClean="0">
                <a:latin typeface="Calibri" panose="020F0502020204030204" pitchFamily="34" charset="0"/>
                <a:ea typeface="Times New Roman" panose="02020603050405020304" pitchFamily="18" charset="0"/>
                <a:cs typeface="Times New Roman" panose="02020603050405020304" pitchFamily="18" charset="0"/>
              </a:rPr>
              <a:t>County</a:t>
            </a:r>
            <a:endParaRPr lang="en-US" i="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7645400" y="3976698"/>
            <a:ext cx="4102100" cy="2305246"/>
          </a:xfrm>
          <a:prstGeom prst="rect">
            <a:avLst/>
          </a:prstGeom>
        </p:spPr>
        <p:txBody>
          <a:bodyPr wrap="square">
            <a:spAutoFit/>
          </a:bodyPr>
          <a:lstStyle/>
          <a:p>
            <a:pPr>
              <a:lnSpc>
                <a:spcPct val="110000"/>
              </a:lnSpc>
              <a:spcAft>
                <a:spcPts val="600"/>
              </a:spcAft>
            </a:pPr>
            <a:r>
              <a:rPr lang="en-US" i="1" dirty="0">
                <a:latin typeface="Calibri" panose="020F0502020204030204" pitchFamily="34" charset="0"/>
                <a:ea typeface="Times New Roman" panose="02020603050405020304" pitchFamily="18" charset="0"/>
                <a:cs typeface="Times New Roman" panose="02020603050405020304" pitchFamily="18" charset="0"/>
              </a:rPr>
              <a:t>Melton Harris, Jr., Jackson County</a:t>
            </a:r>
          </a:p>
          <a:p>
            <a:pPr>
              <a:lnSpc>
                <a:spcPct val="110000"/>
              </a:lnSpc>
              <a:spcAft>
                <a:spcPts val="600"/>
              </a:spcAft>
            </a:pPr>
            <a:r>
              <a:rPr lang="en-US" i="1" dirty="0">
                <a:latin typeface="Calibri" panose="020F0502020204030204" pitchFamily="34" charset="0"/>
                <a:ea typeface="Times New Roman" panose="02020603050405020304" pitchFamily="18" charset="0"/>
                <a:cs typeface="Times New Roman" panose="02020603050405020304" pitchFamily="18" charset="0"/>
              </a:rPr>
              <a:t>Billy Kirkpatrick, Monroe County</a:t>
            </a:r>
          </a:p>
          <a:p>
            <a:pPr>
              <a:lnSpc>
                <a:spcPct val="110000"/>
              </a:lnSpc>
              <a:spcAft>
                <a:spcPts val="600"/>
              </a:spcAft>
            </a:pPr>
            <a:r>
              <a:rPr lang="en-US" i="1" dirty="0">
                <a:latin typeface="Calibri" panose="020F0502020204030204" pitchFamily="34" charset="0"/>
                <a:ea typeface="Times New Roman" panose="02020603050405020304" pitchFamily="18" charset="0"/>
                <a:cs typeface="Times New Roman" panose="02020603050405020304" pitchFamily="18" charset="0"/>
              </a:rPr>
              <a:t>Michael Lott, Grenada County</a:t>
            </a:r>
          </a:p>
          <a:p>
            <a:pPr>
              <a:lnSpc>
                <a:spcPct val="110000"/>
              </a:lnSpc>
              <a:spcAft>
                <a:spcPts val="600"/>
              </a:spcAft>
            </a:pPr>
            <a:r>
              <a:rPr lang="en-US" i="1" dirty="0">
                <a:latin typeface="Calibri" panose="020F0502020204030204" pitchFamily="34" charset="0"/>
                <a:ea typeface="Times New Roman" panose="02020603050405020304" pitchFamily="18" charset="0"/>
                <a:cs typeface="Times New Roman" panose="02020603050405020304" pitchFamily="18" charset="0"/>
              </a:rPr>
              <a:t>Bill Newson, Sharkey County</a:t>
            </a:r>
          </a:p>
          <a:p>
            <a:pPr>
              <a:lnSpc>
                <a:spcPct val="110000"/>
              </a:lnSpc>
              <a:spcAft>
                <a:spcPts val="600"/>
              </a:spcAft>
            </a:pPr>
            <a:r>
              <a:rPr lang="en-US" i="1" dirty="0">
                <a:latin typeface="Calibri" panose="020F0502020204030204" pitchFamily="34" charset="0"/>
                <a:ea typeface="Times New Roman" panose="02020603050405020304" pitchFamily="18" charset="0"/>
                <a:cs typeface="Times New Roman" panose="02020603050405020304" pitchFamily="18" charset="0"/>
              </a:rPr>
              <a:t>Curtis Skiffer, Simpson County</a:t>
            </a:r>
          </a:p>
          <a:p>
            <a:pPr>
              <a:lnSpc>
                <a:spcPct val="110000"/>
              </a:lnSpc>
              <a:spcAft>
                <a:spcPts val="600"/>
              </a:spcAft>
            </a:pPr>
            <a:r>
              <a:rPr lang="en-US" i="1" dirty="0">
                <a:latin typeface="Calibri" panose="020F0502020204030204" pitchFamily="34" charset="0"/>
                <a:ea typeface="Times New Roman" panose="02020603050405020304" pitchFamily="18" charset="0"/>
                <a:cs typeface="Times New Roman" panose="02020603050405020304" pitchFamily="18" charset="0"/>
              </a:rPr>
              <a:t>Orlando Trainer, Oktibbeha County</a:t>
            </a:r>
          </a:p>
        </p:txBody>
      </p:sp>
      <p:sp>
        <p:nvSpPr>
          <p:cNvPr id="5" name="Rectangle 4"/>
          <p:cNvSpPr/>
          <p:nvPr/>
        </p:nvSpPr>
        <p:spPr>
          <a:xfrm>
            <a:off x="935603" y="211418"/>
            <a:ext cx="10623421" cy="1643912"/>
          </a:xfrm>
          <a:prstGeom prst="rect">
            <a:avLst/>
          </a:prstGeom>
        </p:spPr>
        <p:txBody>
          <a:bodyPr wrap="none">
            <a:spAutoFit/>
          </a:bodyPr>
          <a:lstStyle/>
          <a:p>
            <a:pPr algn="ctr">
              <a:lnSpc>
                <a:spcPct val="107000"/>
              </a:lnSpc>
              <a:spcAft>
                <a:spcPts val="800"/>
              </a:spcAft>
            </a:pPr>
            <a:r>
              <a:rPr lang="en-US" sz="4400" b="1" dirty="0" smtClean="0">
                <a:latin typeface="MingLiU" panose="02020509000000000000" pitchFamily="49" charset="-120"/>
                <a:ea typeface="MingLiU" panose="02020509000000000000" pitchFamily="49" charset="-120"/>
                <a:cs typeface="Times New Roman" panose="02020603050405020304" pitchFamily="18" charset="0"/>
              </a:rPr>
              <a:t>Know Your Association</a:t>
            </a:r>
            <a:r>
              <a:rPr lang="en-US" sz="3200" b="1" dirty="0" smtClean="0">
                <a:latin typeface="MingLiU" panose="02020509000000000000" pitchFamily="49" charset="-120"/>
                <a:ea typeface="MingLiU" panose="02020509000000000000" pitchFamily="49" charset="-120"/>
                <a:cs typeface="Times New Roman" panose="02020603050405020304" pitchFamily="18" charset="0"/>
              </a:rPr>
              <a:t>’</a:t>
            </a:r>
            <a:r>
              <a:rPr lang="en-US" sz="4400" b="1" dirty="0" smtClean="0">
                <a:latin typeface="MingLiU" panose="02020509000000000000" pitchFamily="49" charset="-120"/>
                <a:ea typeface="MingLiU" panose="02020509000000000000" pitchFamily="49" charset="-120"/>
                <a:cs typeface="Times New Roman" panose="02020603050405020304" pitchFamily="18" charset="0"/>
              </a:rPr>
              <a:t>s Legislative </a:t>
            </a:r>
          </a:p>
          <a:p>
            <a:pPr algn="ctr">
              <a:lnSpc>
                <a:spcPct val="107000"/>
              </a:lnSpc>
              <a:spcAft>
                <a:spcPts val="800"/>
              </a:spcAft>
            </a:pPr>
            <a:r>
              <a:rPr lang="en-US" sz="4400" b="1" dirty="0" smtClean="0">
                <a:latin typeface="MingLiU" panose="02020509000000000000" pitchFamily="49" charset="-120"/>
                <a:ea typeface="MingLiU" panose="02020509000000000000" pitchFamily="49" charset="-120"/>
                <a:cs typeface="Times New Roman" panose="02020603050405020304" pitchFamily="18" charset="0"/>
              </a:rPr>
              <a:t>Committee Members</a:t>
            </a:r>
            <a:endParaRPr lang="en-US" sz="4400" b="1" dirty="0">
              <a:latin typeface="MingLiU" panose="02020509000000000000" pitchFamily="49" charset="-120"/>
              <a:ea typeface="MingLiU" panose="02020509000000000000" pitchFamily="49" charset="-120"/>
              <a:cs typeface="Times New Roman" panose="02020603050405020304" pitchFamily="18" charset="0"/>
            </a:endParaRPr>
          </a:p>
        </p:txBody>
      </p:sp>
    </p:spTree>
    <p:extLst>
      <p:ext uri="{BB962C8B-B14F-4D97-AF65-F5344CB8AC3E}">
        <p14:creationId xmlns:p14="http://schemas.microsoft.com/office/powerpoint/2010/main" val="841691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41500" y="2336800"/>
            <a:ext cx="7708900" cy="1754326"/>
          </a:xfrm>
          <a:prstGeom prst="rect">
            <a:avLst/>
          </a:prstGeom>
          <a:noFill/>
        </p:spPr>
        <p:txBody>
          <a:bodyPr wrap="square" rtlCol="0">
            <a:spAutoFit/>
          </a:bodyPr>
          <a:lstStyle/>
          <a:p>
            <a:pPr algn="ctr"/>
            <a:r>
              <a:rPr lang="en-US" sz="5400" dirty="0" smtClean="0"/>
              <a:t>2016 Regular Legislative Session</a:t>
            </a:r>
            <a:endParaRPr lang="en-US" sz="5400" dirty="0"/>
          </a:p>
        </p:txBody>
      </p:sp>
    </p:spTree>
    <p:extLst>
      <p:ext uri="{BB962C8B-B14F-4D97-AF65-F5344CB8AC3E}">
        <p14:creationId xmlns:p14="http://schemas.microsoft.com/office/powerpoint/2010/main" val="16470959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8194</TotalTime>
  <Words>2078</Words>
  <Application>Microsoft Office PowerPoint</Application>
  <PresentationFormat>Widescreen</PresentationFormat>
  <Paragraphs>253</Paragraphs>
  <Slides>27</Slides>
  <Notes>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27</vt:i4>
      </vt:variant>
    </vt:vector>
  </HeadingPairs>
  <TitlesOfParts>
    <vt:vector size="48" baseType="lpstr">
      <vt:lpstr>MingLiU</vt:lpstr>
      <vt:lpstr>MS Mincho</vt:lpstr>
      <vt:lpstr>Accord Heavy SF</vt:lpstr>
      <vt:lpstr>Aharoni</vt:lpstr>
      <vt:lpstr>Aparajita</vt:lpstr>
      <vt:lpstr>Arabic Typesetting</vt:lpstr>
      <vt:lpstr>Arial</vt:lpstr>
      <vt:lpstr>Arial Narrow</vt:lpstr>
      <vt:lpstr>Blackadder ITC</vt:lpstr>
      <vt:lpstr>Bodoni MT</vt:lpstr>
      <vt:lpstr>Brush Script MT</vt:lpstr>
      <vt:lpstr>Calibri</vt:lpstr>
      <vt:lpstr>Century Gothic</vt:lpstr>
      <vt:lpstr>Gabriola</vt:lpstr>
      <vt:lpstr>Kunstler Script</vt:lpstr>
      <vt:lpstr>Monotype Corsiva</vt:lpstr>
      <vt:lpstr>Open Sans</vt:lpstr>
      <vt:lpstr>PT Serif</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Legislative Budget Office</vt:lpstr>
      <vt:lpstr>The Reality of the Situation</vt:lpstr>
      <vt:lpstr>Politics to Consider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2016   LEGISLATIVE   PROPOSALS</vt:lpstr>
      <vt:lpstr>2016 Legislative Proposals</vt:lpstr>
      <vt:lpstr>2016 Legislative Proposals</vt:lpstr>
      <vt:lpstr>2016 Legislative Proposals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Gray</dc:creator>
  <cp:lastModifiedBy>Steve Gray</cp:lastModifiedBy>
  <cp:revision>139</cp:revision>
  <dcterms:created xsi:type="dcterms:W3CDTF">2015-08-10T14:45:29Z</dcterms:created>
  <dcterms:modified xsi:type="dcterms:W3CDTF">2016-01-05T22:37:01Z</dcterms:modified>
</cp:coreProperties>
</file>