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80A0B"/>
    <a:srgbClr val="9595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387" autoAdjust="0"/>
  </p:normalViewPr>
  <p:slideViewPr>
    <p:cSldViewPr>
      <p:cViewPr varScale="1">
        <p:scale>
          <a:sx n="128" d="100"/>
          <a:sy n="128" d="100"/>
        </p:scale>
        <p:origin x="1134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2AC2171-FB83-8049-B6BE-8C0A9D0076A9}" type="datetimeFigureOut">
              <a:rPr lang="en-US"/>
              <a:pPr/>
              <a:t>12/7/2015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12ADB3-B5F2-6A43-86DE-06CA4D54A29C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8" name="Picture 7" descr="VERTICAL_WEB_white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76200"/>
            <a:ext cx="2209800" cy="1231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262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DD9A33D-0F36-E84E-B7FE-0CE3110C4ED3}" type="datetimeFigureOut">
              <a:rPr lang="en-US"/>
              <a:pPr/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328D2E-9C92-1E48-89E3-A56958C38FD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280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563732-80EC-8C44-8C82-E7F06F5CD5E8}" type="datetimeFigureOut">
              <a:rPr lang="en-US"/>
              <a:pPr/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80C70F-3B8E-8F42-AD1D-04AD47AF256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7592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CDF967-71B1-44C9-AF60-522A28F54D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2D3E0-F9A8-4721-AC6E-086467776C4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9599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EF8961E-BBCA-3841-8F44-0CB214CDC5CF}" type="datetimeFigureOut">
              <a:rPr lang="en-US"/>
              <a:pPr/>
              <a:t>12/7/2015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D17446-1E5A-2346-94A5-93563E887CC9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8" name="Picture 7" descr="VERTICAL_WEB_white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76200"/>
            <a:ext cx="2209800" cy="1231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3672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8100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9050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DB94A0-2216-6B46-8932-2DA2A31F6C59}" type="datetimeFigureOut">
              <a:rPr lang="en-US"/>
              <a:pPr/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3706A4-0F54-0448-973F-77FB5B3EE0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165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08AEAD3-B56F-EC4F-B736-37FB89EC0FB2}" type="datetimeFigureOut">
              <a:rPr lang="en-US"/>
              <a:pPr/>
              <a:t>12/7/2015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56C344-2DBA-224D-9D50-167C73D3059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889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810CE7A-9F37-7C4B-93EE-67B04C36DD8E}" type="datetimeFigureOut">
              <a:rPr lang="en-US"/>
              <a:pPr/>
              <a:t>12/7/2015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CF8C94-FFC4-E847-A9CF-82D2CAB7C4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882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E7E617E-D63C-7E41-9CDC-2788205EE231}" type="datetimeFigureOut">
              <a:rPr lang="en-US"/>
              <a:pPr/>
              <a:t>12/7/2015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F21BE7-59D3-4F40-BFAE-F45AA1C8CCE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849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6689B8-FFA4-3541-8EF9-B3215FD94808}" type="datetimeFigureOut">
              <a:rPr lang="en-US"/>
              <a:pPr/>
              <a:t>12/7/2015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E92B27-41C9-6243-90C3-3DC3E92761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261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F8FF2C-D6F6-A24A-9BF6-80D46E4A128D}" type="datetimeFigureOut">
              <a:rPr lang="en-US"/>
              <a:pPr/>
              <a:t>12/7/2015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C70F5F-770D-4941-9175-3B34331D43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647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61FF097-C727-A247-B04E-EB95A5EEC3EB}" type="datetimeFigureOut">
              <a:rPr lang="en-US"/>
              <a:pPr/>
              <a:t>12/7/2015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B8D193-8BE6-F14D-98DF-73EF91FD5A1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947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2822E908-B820-0044-92BE-92075D132BD2}" type="datetimeFigureOut">
              <a:rPr lang="en-US"/>
              <a:pPr/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091D1FB9-7D75-DB4B-B574-F5093B04F7E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1371600"/>
            <a:ext cx="533400" cy="5486400"/>
          </a:xfrm>
          <a:prstGeom prst="rect">
            <a:avLst/>
          </a:prstGeom>
          <a:solidFill>
            <a:srgbClr val="9595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8610600" y="1371600"/>
            <a:ext cx="533400" cy="5486400"/>
          </a:xfrm>
          <a:prstGeom prst="rect">
            <a:avLst/>
          </a:prstGeom>
          <a:solidFill>
            <a:srgbClr val="9595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6324600"/>
            <a:ext cx="9144000" cy="5334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034" name="Group 13"/>
          <p:cNvGrpSpPr>
            <a:grpSpLocks/>
          </p:cNvGrpSpPr>
          <p:nvPr userDrawn="1"/>
        </p:nvGrpSpPr>
        <p:grpSpPr bwMode="auto">
          <a:xfrm>
            <a:off x="381000" y="1295400"/>
            <a:ext cx="8382000" cy="5257800"/>
            <a:chOff x="381000" y="1447800"/>
            <a:chExt cx="8382000" cy="4876800"/>
          </a:xfrm>
        </p:grpSpPr>
        <p:sp>
          <p:nvSpPr>
            <p:cNvPr id="10" name="Rectangle 9"/>
            <p:cNvSpPr>
              <a:spLocks noChangeArrowheads="1"/>
            </p:cNvSpPr>
            <p:nvPr userDrawn="1"/>
          </p:nvSpPr>
          <p:spPr bwMode="auto">
            <a:xfrm>
              <a:off x="381000" y="1447800"/>
              <a:ext cx="8382000" cy="4876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15900" dist="114300" dir="10800000" algn="r" rotWithShape="0">
                <a:srgbClr val="000000">
                  <a:alpha val="39999"/>
                </a:srgbClr>
              </a:outerShdw>
            </a:effectLst>
            <a:extLst>
              <a:ext uri="{91240B29-F687-4f45-9708-019B960494DF}">
                <a14:hiddenLine xmlns=""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12" name="Rectangle 11"/>
            <p:cNvSpPr>
              <a:spLocks noChangeArrowheads="1"/>
            </p:cNvSpPr>
            <p:nvPr userDrawn="1"/>
          </p:nvSpPr>
          <p:spPr bwMode="auto">
            <a:xfrm>
              <a:off x="7543800" y="1447800"/>
              <a:ext cx="1219200" cy="4876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15900" dist="114300" algn="l" rotWithShape="0">
                <a:srgbClr val="000000">
                  <a:alpha val="39999"/>
                </a:srgbClr>
              </a:outerShdw>
            </a:effectLst>
            <a:extLst>
              <a:ext uri="{91240B29-F687-4f45-9708-019B960494DF}">
                <a14:hiddenLine xmlns=""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</p:grpSp>
      <p:pic>
        <p:nvPicPr>
          <p:cNvPr id="1035" name="Picture 15" descr="bkg-header.jp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76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2971800"/>
            <a:ext cx="7772400" cy="1470025"/>
          </a:xfrm>
        </p:spPr>
        <p:txBody>
          <a:bodyPr/>
          <a:lstStyle/>
          <a:p>
            <a:r>
              <a:rPr lang="en-US" dirty="0" smtClean="0"/>
              <a:t>AD VALOREM TAXES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bg1"/>
                </a:solidFill>
              </a:rPr>
              <a:t>Calculation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A Class Two Property has a true value of $75,000 and is in a Taxing District in which the Tax Levy is 117.72 Mills.  Calculate the Tax Bill.</a:t>
            </a:r>
          </a:p>
          <a:p>
            <a:pPr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dirty="0" smtClean="0"/>
          </a:p>
          <a:p>
            <a:pPr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 smtClean="0"/>
              <a:t>117.72 Mills = $.11772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True Value         =          $75,000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Class 2 Ratio      =          x 0.15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Assessed Value =          $ 11,250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Mill Rate            =          x 0.11772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Tax Bill                =          </a:t>
            </a:r>
            <a:r>
              <a:rPr lang="en-US" b="1" dirty="0" smtClean="0"/>
              <a:t>$ 1,324.35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79722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bg1"/>
                </a:solidFill>
              </a:rPr>
              <a:t>Homestead Exemption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Section 27-33-67 (1) (Regular Homestead)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Homeowner under sixty-five (65) years of age on January 1 of the year for which the exemption is claimed, and who is not totally disabled shall be exempt from ad valorem taxes in the amount prescribed in Section 27-33-75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One-half (1/2) of the exemption allowed shall be from taxes levied for </a:t>
            </a:r>
            <a:r>
              <a:rPr lang="en-US" b="1" dirty="0" smtClean="0"/>
              <a:t>school district </a:t>
            </a:r>
            <a:r>
              <a:rPr lang="en-US" dirty="0" smtClean="0"/>
              <a:t>purposes and one-half shall be from taxies levied for </a:t>
            </a:r>
            <a:r>
              <a:rPr lang="en-US" b="1" dirty="0" smtClean="0"/>
              <a:t>county general fund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Section 27-33-75 – Regular Homestead Exemption Table</a:t>
            </a:r>
          </a:p>
        </p:txBody>
      </p:sp>
    </p:spTree>
    <p:extLst>
      <p:ext uri="{BB962C8B-B14F-4D97-AF65-F5344CB8AC3E}">
        <p14:creationId xmlns:p14="http://schemas.microsoft.com/office/powerpoint/2010/main" val="3291983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 smtClean="0">
                <a:solidFill>
                  <a:schemeClr val="bg1"/>
                </a:solidFill>
              </a:rPr>
              <a:t>Reg. Homestead $7,500 Table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8561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741632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Assessed Value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of</a:t>
                      </a:r>
                      <a:r>
                        <a:rPr lang="en-US" sz="1800" b="1" baseline="0" dirty="0" smtClean="0">
                          <a:solidFill>
                            <a:schemeClr val="bg1"/>
                          </a:solidFill>
                        </a:rPr>
                        <a:t> Homestead</a:t>
                      </a:r>
                      <a:endParaRPr 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T="45717" marB="45717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$</a:t>
                      </a:r>
                    </a:p>
                    <a:p>
                      <a:pPr algn="ctr"/>
                      <a:r>
                        <a:rPr lang="en-US" sz="1800" dirty="0" smtClean="0"/>
                        <a:t>Credit</a:t>
                      </a:r>
                      <a:endParaRPr lang="en-US" sz="1800" dirty="0"/>
                    </a:p>
                  </a:txBody>
                  <a:tcPr marT="45717" marB="45717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430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 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$150 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$6 </a:t>
                      </a:r>
                    </a:p>
                  </a:txBody>
                  <a:tcPr marL="9525" marR="9525" marT="9524" marB="0" anchor="b"/>
                </a:tc>
              </a:tr>
              <a:tr h="27430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$151 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$300 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$12 </a:t>
                      </a:r>
                    </a:p>
                  </a:txBody>
                  <a:tcPr marL="9525" marR="9525" marT="9524" marB="0" anchor="b"/>
                </a:tc>
              </a:tr>
              <a:tr h="27430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$301 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$450 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$18 </a:t>
                      </a:r>
                    </a:p>
                  </a:txBody>
                  <a:tcPr marL="9525" marR="9525" marT="9524" marB="0" anchor="b"/>
                </a:tc>
              </a:tr>
              <a:tr h="27430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$451 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$600 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$24 </a:t>
                      </a:r>
                    </a:p>
                  </a:txBody>
                  <a:tcPr marL="9525" marR="9525" marT="9524" marB="0" anchor="b"/>
                </a:tc>
              </a:tr>
              <a:tr h="27430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$601 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$750 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$30 </a:t>
                      </a:r>
                    </a:p>
                  </a:txBody>
                  <a:tcPr marL="9525" marR="9525" marT="9524" marB="0" anchor="b"/>
                </a:tc>
              </a:tr>
              <a:tr h="27430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$751 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$900 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$36 </a:t>
                      </a:r>
                    </a:p>
                  </a:txBody>
                  <a:tcPr marL="9525" marR="9525" marT="9524" marB="0" anchor="b"/>
                </a:tc>
              </a:tr>
              <a:tr h="27430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$901 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$1,050 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$42 </a:t>
                      </a:r>
                    </a:p>
                  </a:txBody>
                  <a:tcPr marL="9525" marR="9525" marT="9524" marB="0" anchor="b"/>
                </a:tc>
              </a:tr>
              <a:tr h="27430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$1,051 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$1,200 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$48 </a:t>
                      </a:r>
                    </a:p>
                  </a:txBody>
                  <a:tcPr marL="9525" marR="9525" marT="9524" marB="0" anchor="b"/>
                </a:tc>
              </a:tr>
              <a:tr h="27430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$1,201 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$1,350 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$54 </a:t>
                      </a:r>
                    </a:p>
                  </a:txBody>
                  <a:tcPr marL="9525" marR="9525" marT="9524" marB="0" anchor="b"/>
                </a:tc>
              </a:tr>
              <a:tr h="27430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$1,351 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$1,500 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$60 </a:t>
                      </a:r>
                    </a:p>
                  </a:txBody>
                  <a:tcPr marL="9525" marR="9525" marT="9524" marB="0" anchor="b"/>
                </a:tc>
              </a:tr>
              <a:tr h="27430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$1,351 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$1,650 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$66 </a:t>
                      </a:r>
                    </a:p>
                  </a:txBody>
                  <a:tcPr marL="9525" marR="9525" marT="9524" marB="0" anchor="b"/>
                </a:tc>
              </a:tr>
              <a:tr h="27430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$1,501 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$1,800 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$72 </a:t>
                      </a:r>
                    </a:p>
                  </a:txBody>
                  <a:tcPr marL="9525" marR="9525" marT="9524" marB="0" anchor="b"/>
                </a:tc>
              </a:tr>
              <a:tr h="27430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$1,651 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$1,950 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$78 </a:t>
                      </a:r>
                    </a:p>
                  </a:txBody>
                  <a:tcPr marL="9525" marR="9525" marT="9524" marB="0" anchor="b"/>
                </a:tc>
              </a:tr>
              <a:tr h="27430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$1,801 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$2,100 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$84 </a:t>
                      </a:r>
                    </a:p>
                  </a:txBody>
                  <a:tcPr marL="9525" marR="9525" marT="9524" marB="0" anchor="b"/>
                </a:tc>
              </a:tr>
              <a:tr h="27430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$1,951 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$2,250 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$90 </a:t>
                      </a:r>
                    </a:p>
                  </a:txBody>
                  <a:tcPr marL="9525" marR="9525" marT="9524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3589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228600"/>
          <a:ext cx="8229600" cy="640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82296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Assessed Value</a:t>
                      </a:r>
                    </a:p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of</a:t>
                      </a:r>
                      <a:r>
                        <a:rPr lang="en-US" b="1" baseline="0" dirty="0" smtClean="0">
                          <a:solidFill>
                            <a:schemeClr val="bg1"/>
                          </a:solidFill>
                        </a:rPr>
                        <a:t> Homestead</a:t>
                      </a:r>
                      <a:endParaRPr lang="en-US" b="1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</a:t>
                      </a:r>
                    </a:p>
                    <a:p>
                      <a:pPr algn="ctr"/>
                      <a:r>
                        <a:rPr lang="en-US" dirty="0" smtClean="0"/>
                        <a:t>Credit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$2,101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$2,400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$96 </a:t>
                      </a:r>
                    </a:p>
                  </a:txBody>
                  <a:tcPr marL="9525" marR="9525" marT="9525" marB="0" anchor="b"/>
                </a:tc>
              </a:tr>
              <a:tr h="27432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$2,251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$2,550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$102 </a:t>
                      </a:r>
                    </a:p>
                  </a:txBody>
                  <a:tcPr marL="9525" marR="9525" marT="9525" marB="0" anchor="b"/>
                </a:tc>
              </a:tr>
              <a:tr h="27432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$2,401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$2,700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$108 </a:t>
                      </a:r>
                    </a:p>
                  </a:txBody>
                  <a:tcPr marL="9525" marR="9525" marT="9525" marB="0" anchor="b"/>
                </a:tc>
              </a:tr>
              <a:tr h="27432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$2,551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$2,850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$114 </a:t>
                      </a:r>
                    </a:p>
                  </a:txBody>
                  <a:tcPr marL="9525" marR="9525" marT="9525" marB="0" anchor="b"/>
                </a:tc>
              </a:tr>
              <a:tr h="27432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$2,701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$3,000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$120 </a:t>
                      </a:r>
                    </a:p>
                  </a:txBody>
                  <a:tcPr marL="9525" marR="9525" marT="9525" marB="0" anchor="b"/>
                </a:tc>
              </a:tr>
              <a:tr h="27432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$2,851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$3,150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$126 </a:t>
                      </a:r>
                    </a:p>
                  </a:txBody>
                  <a:tcPr marL="9525" marR="9525" marT="9525" marB="0" anchor="b"/>
                </a:tc>
              </a:tr>
              <a:tr h="27432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$3,001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$3,300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$132 </a:t>
                      </a:r>
                    </a:p>
                  </a:txBody>
                  <a:tcPr marL="9525" marR="9525" marT="9525" marB="0" anchor="b"/>
                </a:tc>
              </a:tr>
              <a:tr h="27432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$3,151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$3,450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$138 </a:t>
                      </a:r>
                    </a:p>
                  </a:txBody>
                  <a:tcPr marL="9525" marR="9525" marT="9525" marB="0" anchor="b"/>
                </a:tc>
              </a:tr>
              <a:tr h="27432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$3,301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$3,600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$144 </a:t>
                      </a:r>
                    </a:p>
                  </a:txBody>
                  <a:tcPr marL="9525" marR="9525" marT="9525" marB="0" anchor="b"/>
                </a:tc>
              </a:tr>
              <a:tr h="27432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$3,451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$3,750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$150 </a:t>
                      </a:r>
                    </a:p>
                  </a:txBody>
                  <a:tcPr marL="9525" marR="9525" marT="9525" marB="0" anchor="b"/>
                </a:tc>
              </a:tr>
              <a:tr h="27432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$3,601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$3,900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$156 </a:t>
                      </a:r>
                    </a:p>
                  </a:txBody>
                  <a:tcPr marL="9525" marR="9525" marT="9525" marB="0" anchor="b"/>
                </a:tc>
              </a:tr>
              <a:tr h="27432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$3,751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$4,050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$162 </a:t>
                      </a:r>
                    </a:p>
                  </a:txBody>
                  <a:tcPr marL="9525" marR="9525" marT="9525" marB="0" anchor="b"/>
                </a:tc>
              </a:tr>
              <a:tr h="27432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$3,901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$4,200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$168 </a:t>
                      </a:r>
                    </a:p>
                  </a:txBody>
                  <a:tcPr marL="9525" marR="9525" marT="9525" marB="0" anchor="b"/>
                </a:tc>
              </a:tr>
              <a:tr h="27432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$4,051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$4,350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$174 </a:t>
                      </a:r>
                    </a:p>
                  </a:txBody>
                  <a:tcPr marL="9525" marR="9525" marT="9525" marB="0" anchor="b"/>
                </a:tc>
              </a:tr>
              <a:tr h="27432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$4,201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$4,500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$180 </a:t>
                      </a:r>
                    </a:p>
                  </a:txBody>
                  <a:tcPr marL="9525" marR="9525" marT="9525" marB="0" anchor="b"/>
                </a:tc>
              </a:tr>
              <a:tr h="27432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$4,351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$4,650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$186 </a:t>
                      </a:r>
                    </a:p>
                  </a:txBody>
                  <a:tcPr marL="9525" marR="9525" marT="9525" marB="0" anchor="b"/>
                </a:tc>
              </a:tr>
              <a:tr h="27432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$4,501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$4,800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$192 </a:t>
                      </a:r>
                    </a:p>
                  </a:txBody>
                  <a:tcPr marL="9525" marR="9525" marT="9525" marB="0" anchor="b"/>
                </a:tc>
              </a:tr>
              <a:tr h="27432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$4,801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$4,950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$198 </a:t>
                      </a:r>
                    </a:p>
                  </a:txBody>
                  <a:tcPr marL="9525" marR="9525" marT="9525" marB="0" anchor="b"/>
                </a:tc>
              </a:tr>
              <a:tr h="27432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$4,951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$5,100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$204 </a:t>
                      </a:r>
                    </a:p>
                  </a:txBody>
                  <a:tcPr marL="9525" marR="9525" marT="9525" marB="0" anchor="b"/>
                </a:tc>
              </a:tr>
              <a:tr h="27432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$5,101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$5,250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$210 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9040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52400"/>
          <a:ext cx="8229600" cy="4759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645076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Assessed</a:t>
                      </a:r>
                      <a:r>
                        <a:rPr lang="en-US" sz="1800" baseline="0" dirty="0" smtClean="0"/>
                        <a:t> Value </a:t>
                      </a:r>
                    </a:p>
                    <a:p>
                      <a:pPr algn="ctr"/>
                      <a:r>
                        <a:rPr lang="en-US" sz="1800" baseline="0" dirty="0" smtClean="0"/>
                        <a:t>of Homestead</a:t>
                      </a:r>
                      <a:endParaRPr lang="en-US" sz="1800" dirty="0"/>
                    </a:p>
                  </a:txBody>
                  <a:tcPr marT="45714" marB="45714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$</a:t>
                      </a:r>
                    </a:p>
                    <a:p>
                      <a:pPr algn="ctr"/>
                      <a:r>
                        <a:rPr lang="en-US" sz="1800" dirty="0" smtClean="0"/>
                        <a:t>Credit</a:t>
                      </a:r>
                      <a:endParaRPr lang="en-US" sz="1800" dirty="0"/>
                    </a:p>
                  </a:txBody>
                  <a:tcPr marT="45714" marB="45714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428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$5,251 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$5,400 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$216 </a:t>
                      </a:r>
                    </a:p>
                  </a:txBody>
                  <a:tcPr marL="9525" marR="9525" marT="9524" marB="0" anchor="b"/>
                </a:tc>
              </a:tr>
              <a:tr h="27428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$5,401 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$5,550 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$222 </a:t>
                      </a:r>
                    </a:p>
                  </a:txBody>
                  <a:tcPr marL="9525" marR="9525" marT="9524" marB="0" anchor="b"/>
                </a:tc>
              </a:tr>
              <a:tr h="27428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$5,551 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$5,700 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$228 </a:t>
                      </a:r>
                    </a:p>
                  </a:txBody>
                  <a:tcPr marL="9525" marR="9525" marT="9524" marB="0" anchor="b"/>
                </a:tc>
              </a:tr>
              <a:tr h="27428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$5,701 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$5,850 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$234 </a:t>
                      </a:r>
                    </a:p>
                  </a:txBody>
                  <a:tcPr marL="9525" marR="9525" marT="9524" marB="0" anchor="b"/>
                </a:tc>
              </a:tr>
              <a:tr h="27428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$5,851 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$6,000 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$240 </a:t>
                      </a:r>
                    </a:p>
                  </a:txBody>
                  <a:tcPr marL="9525" marR="9525" marT="9524" marB="0" anchor="b"/>
                </a:tc>
              </a:tr>
              <a:tr h="27428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$6,001 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$6,150 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$246 </a:t>
                      </a:r>
                    </a:p>
                  </a:txBody>
                  <a:tcPr marL="9525" marR="9525" marT="9524" marB="0" anchor="b"/>
                </a:tc>
              </a:tr>
              <a:tr h="27428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$6,151 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$6,300 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$252 </a:t>
                      </a:r>
                    </a:p>
                  </a:txBody>
                  <a:tcPr marL="9525" marR="9525" marT="9524" marB="0" anchor="b"/>
                </a:tc>
              </a:tr>
              <a:tr h="27428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$6,301 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$6,450 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$258 </a:t>
                      </a:r>
                    </a:p>
                  </a:txBody>
                  <a:tcPr marL="9525" marR="9525" marT="9524" marB="0" anchor="b"/>
                </a:tc>
              </a:tr>
              <a:tr h="27428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$6,451 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$6,600 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$264 </a:t>
                      </a:r>
                    </a:p>
                  </a:txBody>
                  <a:tcPr marL="9525" marR="9525" marT="9524" marB="0" anchor="b"/>
                </a:tc>
              </a:tr>
              <a:tr h="27428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$6,601 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$6,750 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$270 </a:t>
                      </a:r>
                    </a:p>
                  </a:txBody>
                  <a:tcPr marL="9525" marR="9525" marT="9524" marB="0" anchor="b"/>
                </a:tc>
              </a:tr>
              <a:tr h="27428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$6,751 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$6,900 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$276 </a:t>
                      </a:r>
                    </a:p>
                  </a:txBody>
                  <a:tcPr marL="9525" marR="9525" marT="9524" marB="0" anchor="b"/>
                </a:tc>
              </a:tr>
              <a:tr h="27428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$6,901 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$7,050 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$282 </a:t>
                      </a:r>
                    </a:p>
                  </a:txBody>
                  <a:tcPr marL="9525" marR="9525" marT="9524" marB="0" anchor="b"/>
                </a:tc>
              </a:tr>
              <a:tr h="27428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$7,051 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$7,200 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$288 </a:t>
                      </a:r>
                    </a:p>
                  </a:txBody>
                  <a:tcPr marL="9525" marR="9525" marT="9524" marB="0" anchor="b"/>
                </a:tc>
              </a:tr>
              <a:tr h="27428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$7,201 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$7,350 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$294 </a:t>
                      </a:r>
                    </a:p>
                  </a:txBody>
                  <a:tcPr marL="9525" marR="9525" marT="9524" marB="0" anchor="b"/>
                </a:tc>
              </a:tr>
              <a:tr h="27428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$7,351 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$7,500 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$300 </a:t>
                      </a:r>
                    </a:p>
                  </a:txBody>
                  <a:tcPr marL="9525" marR="9525" marT="9524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346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dirty="0" smtClean="0">
                <a:solidFill>
                  <a:schemeClr val="bg1"/>
                </a:solidFill>
              </a:rPr>
              <a:t>Example – Regular Homestead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2400" dirty="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24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81000" y="1295400"/>
          <a:ext cx="8001000" cy="317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1447800"/>
                <a:gridCol w="1295400"/>
                <a:gridCol w="1371600"/>
                <a:gridCol w="1295400"/>
              </a:tblGrid>
              <a:tr h="396280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City</a:t>
                      </a:r>
                      <a:endParaRPr lang="en-US" sz="20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School</a:t>
                      </a:r>
                      <a:endParaRPr lang="en-US" sz="20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County</a:t>
                      </a:r>
                      <a:endParaRPr lang="en-US" sz="20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Total</a:t>
                      </a:r>
                      <a:r>
                        <a:rPr lang="en-US" sz="2000" baseline="0" dirty="0" smtClean="0"/>
                        <a:t> Tax</a:t>
                      </a:r>
                      <a:endParaRPr lang="en-US" sz="2000" dirty="0"/>
                    </a:p>
                  </a:txBody>
                  <a:tcPr marT="45725" marB="45725"/>
                </a:tc>
              </a:tr>
              <a:tr h="39628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True Value – Class I </a:t>
                      </a:r>
                      <a:endParaRPr lang="en-US" sz="20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100,000</a:t>
                      </a:r>
                      <a:endParaRPr lang="en-US" sz="20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100,000</a:t>
                      </a:r>
                      <a:endParaRPr lang="en-US" sz="20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100,000</a:t>
                      </a:r>
                      <a:endParaRPr lang="en-US" sz="20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100,000</a:t>
                      </a:r>
                      <a:endParaRPr lang="en-US" sz="2000" dirty="0"/>
                    </a:p>
                  </a:txBody>
                  <a:tcPr marT="45725" marB="45725"/>
                </a:tc>
              </a:tr>
              <a:tr h="39628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Ratio</a:t>
                      </a:r>
                      <a:r>
                        <a:rPr lang="en-US" sz="2000" baseline="0" dirty="0" smtClean="0"/>
                        <a:t> </a:t>
                      </a:r>
                      <a:endParaRPr lang="en-US" sz="20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.10</a:t>
                      </a:r>
                      <a:endParaRPr lang="en-US" sz="20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.10</a:t>
                      </a:r>
                      <a:endParaRPr lang="en-US" sz="20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.10</a:t>
                      </a:r>
                      <a:endParaRPr lang="en-US" sz="20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.10</a:t>
                      </a:r>
                      <a:endParaRPr lang="en-US" sz="2000" dirty="0"/>
                    </a:p>
                  </a:txBody>
                  <a:tcPr marT="45725" marB="45725"/>
                </a:tc>
              </a:tr>
              <a:tr h="39628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Assessed</a:t>
                      </a:r>
                      <a:r>
                        <a:rPr lang="en-US" sz="2000" baseline="0" dirty="0" smtClean="0"/>
                        <a:t> Value</a:t>
                      </a:r>
                      <a:endParaRPr lang="en-US" sz="20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10,000</a:t>
                      </a:r>
                      <a:endParaRPr lang="en-US" sz="20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10,000</a:t>
                      </a:r>
                      <a:endParaRPr lang="en-US" sz="20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10,000</a:t>
                      </a:r>
                      <a:endParaRPr lang="en-US" sz="20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10,000</a:t>
                      </a:r>
                      <a:endParaRPr lang="en-US" sz="2000" dirty="0"/>
                    </a:p>
                  </a:txBody>
                  <a:tcPr marT="45725" marB="45725"/>
                </a:tc>
              </a:tr>
              <a:tr h="39628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Millage Rate</a:t>
                      </a:r>
                      <a:endParaRPr lang="en-US" sz="20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.025</a:t>
                      </a:r>
                      <a:endParaRPr lang="en-US" sz="20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.050</a:t>
                      </a:r>
                      <a:endParaRPr lang="en-US" sz="20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.050</a:t>
                      </a:r>
                      <a:endParaRPr lang="en-US" sz="20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.125</a:t>
                      </a:r>
                      <a:endParaRPr lang="en-US" sz="2000" dirty="0"/>
                    </a:p>
                  </a:txBody>
                  <a:tcPr marT="45725" marB="45725"/>
                </a:tc>
              </a:tr>
              <a:tr h="39628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Gross Tax</a:t>
                      </a:r>
                      <a:endParaRPr lang="en-US" sz="20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250</a:t>
                      </a:r>
                      <a:endParaRPr lang="en-US" sz="20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500</a:t>
                      </a:r>
                      <a:endParaRPr lang="en-US" sz="20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500</a:t>
                      </a:r>
                      <a:endParaRPr lang="en-US" sz="20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1250</a:t>
                      </a:r>
                      <a:endParaRPr lang="en-US" sz="2000" dirty="0"/>
                    </a:p>
                  </a:txBody>
                  <a:tcPr marT="45725" marB="45725"/>
                </a:tc>
              </a:tr>
              <a:tr h="39628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Homestead</a:t>
                      </a:r>
                      <a:endParaRPr lang="en-US" sz="20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(0)</a:t>
                      </a:r>
                      <a:endParaRPr lang="en-US" sz="20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(150)</a:t>
                      </a:r>
                      <a:endParaRPr lang="en-US" sz="20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(150)</a:t>
                      </a:r>
                      <a:endParaRPr lang="en-US" sz="20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(300)</a:t>
                      </a:r>
                      <a:endParaRPr lang="en-US" sz="2000" dirty="0"/>
                    </a:p>
                  </a:txBody>
                  <a:tcPr marT="45725" marB="45725"/>
                </a:tc>
              </a:tr>
              <a:tr h="39628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Net Tax Due</a:t>
                      </a:r>
                      <a:endParaRPr lang="en-US" sz="20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250</a:t>
                      </a:r>
                      <a:endParaRPr lang="en-US" sz="20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350</a:t>
                      </a:r>
                      <a:endParaRPr lang="en-US" sz="20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350</a:t>
                      </a:r>
                      <a:endParaRPr lang="en-US" sz="20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950</a:t>
                      </a:r>
                      <a:endParaRPr lang="en-US" sz="2000" dirty="0"/>
                    </a:p>
                  </a:txBody>
                  <a:tcPr marT="45725" marB="4572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8173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bg1"/>
                </a:solidFill>
              </a:rPr>
              <a:t>Homestead Exemption (cont.)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Section 27-33-67 (2) (Special Homestead)</a:t>
            </a:r>
          </a:p>
          <a:p>
            <a:pPr lvl="1" eaLnBrk="1" hangingPunct="1"/>
            <a:r>
              <a:rPr lang="en-US" altLang="en-US" smtClean="0"/>
              <a:t>Each qualified homeowner who has reached sixty-five (65) years of age on or before January 1 of the year for which the exemption is claimed or who is totally disable as herein defined shall be exempt from ad valorem taxes for up to $7,500 in assessed value</a:t>
            </a:r>
          </a:p>
        </p:txBody>
      </p:sp>
    </p:spTree>
    <p:extLst>
      <p:ext uri="{BB962C8B-B14F-4D97-AF65-F5344CB8AC3E}">
        <p14:creationId xmlns:p14="http://schemas.microsoft.com/office/powerpoint/2010/main" val="398546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381000" y="533400"/>
            <a:ext cx="8229600" cy="5592763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400" dirty="0" smtClean="0">
                <a:solidFill>
                  <a:schemeClr val="bg1"/>
                </a:solidFill>
              </a:rPr>
              <a:t>Example – Special Homestead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2400" dirty="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2400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57200" y="1371600"/>
          <a:ext cx="8229599" cy="329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778"/>
                <a:gridCol w="1408670"/>
                <a:gridCol w="1556951"/>
                <a:gridCol w="1556951"/>
                <a:gridCol w="1186249"/>
              </a:tblGrid>
              <a:tr h="41215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City</a:t>
                      </a:r>
                      <a:endParaRPr lang="en-US" sz="18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School</a:t>
                      </a:r>
                      <a:endParaRPr lang="en-US" sz="18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County</a:t>
                      </a:r>
                      <a:endParaRPr lang="en-US" sz="18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Total</a:t>
                      </a:r>
                      <a:endParaRPr lang="en-US" sz="1800" dirty="0"/>
                    </a:p>
                  </a:txBody>
                  <a:tcPr marT="45724" marB="45724"/>
                </a:tc>
              </a:tr>
              <a:tr h="412155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True Value – Class I </a:t>
                      </a:r>
                      <a:endParaRPr lang="en-US" sz="20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100,000</a:t>
                      </a:r>
                      <a:endParaRPr lang="en-US" sz="20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100,000</a:t>
                      </a:r>
                      <a:endParaRPr lang="en-US" sz="20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100,000</a:t>
                      </a:r>
                      <a:endParaRPr lang="en-US" sz="20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100,000</a:t>
                      </a:r>
                      <a:endParaRPr lang="en-US" sz="2000" dirty="0"/>
                    </a:p>
                  </a:txBody>
                  <a:tcPr marT="45724" marB="45724"/>
                </a:tc>
              </a:tr>
              <a:tr h="412155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Ratio</a:t>
                      </a:r>
                      <a:r>
                        <a:rPr lang="en-US" sz="2000" baseline="0" dirty="0" smtClean="0"/>
                        <a:t> </a:t>
                      </a:r>
                      <a:endParaRPr lang="en-US" sz="20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.10</a:t>
                      </a:r>
                      <a:endParaRPr lang="en-US" sz="20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.10</a:t>
                      </a:r>
                      <a:endParaRPr lang="en-US" sz="20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.10</a:t>
                      </a:r>
                      <a:endParaRPr lang="en-US" sz="20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.10</a:t>
                      </a:r>
                      <a:endParaRPr lang="en-US" sz="2000" dirty="0"/>
                    </a:p>
                  </a:txBody>
                  <a:tcPr marT="45724" marB="45724"/>
                </a:tc>
              </a:tr>
              <a:tr h="412155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Assessed</a:t>
                      </a:r>
                      <a:r>
                        <a:rPr lang="en-US" sz="2000" baseline="0" dirty="0" smtClean="0"/>
                        <a:t> Value</a:t>
                      </a:r>
                      <a:endParaRPr lang="en-US" sz="20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10,000</a:t>
                      </a:r>
                      <a:endParaRPr lang="en-US" sz="20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10,000</a:t>
                      </a:r>
                      <a:endParaRPr lang="en-US" sz="20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10,000</a:t>
                      </a:r>
                      <a:endParaRPr lang="en-US" sz="20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10,000</a:t>
                      </a:r>
                      <a:endParaRPr lang="en-US" sz="2000" dirty="0"/>
                    </a:p>
                  </a:txBody>
                  <a:tcPr marT="45724" marB="45724"/>
                </a:tc>
              </a:tr>
              <a:tr h="412155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Millage Rate</a:t>
                      </a:r>
                      <a:endParaRPr lang="en-US" sz="20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.025</a:t>
                      </a:r>
                      <a:endParaRPr lang="en-US" sz="20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.050</a:t>
                      </a:r>
                      <a:endParaRPr lang="en-US" sz="20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.050</a:t>
                      </a:r>
                      <a:endParaRPr lang="en-US" sz="20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.125</a:t>
                      </a:r>
                      <a:endParaRPr lang="en-US" sz="2000" dirty="0"/>
                    </a:p>
                  </a:txBody>
                  <a:tcPr marT="45724" marB="45724"/>
                </a:tc>
              </a:tr>
              <a:tr h="412155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Gross Tax</a:t>
                      </a:r>
                      <a:endParaRPr lang="en-US" sz="20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250</a:t>
                      </a:r>
                      <a:endParaRPr lang="en-US" sz="20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500</a:t>
                      </a:r>
                      <a:endParaRPr lang="en-US" sz="20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500</a:t>
                      </a:r>
                      <a:endParaRPr lang="en-US" sz="20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1250</a:t>
                      </a:r>
                      <a:endParaRPr lang="en-US" sz="2000" dirty="0"/>
                    </a:p>
                  </a:txBody>
                  <a:tcPr marT="45724" marB="45724"/>
                </a:tc>
              </a:tr>
              <a:tr h="412155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Homestead - Special</a:t>
                      </a:r>
                      <a:endParaRPr lang="en-US" sz="20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(187.50)</a:t>
                      </a:r>
                      <a:endParaRPr lang="en-US" sz="20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(375)</a:t>
                      </a:r>
                      <a:endParaRPr lang="en-US" sz="20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(375)</a:t>
                      </a:r>
                      <a:endParaRPr lang="en-US" sz="20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(937.50)</a:t>
                      </a:r>
                      <a:endParaRPr lang="en-US" sz="2000" dirty="0"/>
                    </a:p>
                  </a:txBody>
                  <a:tcPr marT="45724" marB="45724"/>
                </a:tc>
              </a:tr>
              <a:tr h="412155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Net Tax Due</a:t>
                      </a:r>
                      <a:endParaRPr lang="en-US" sz="20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62.50</a:t>
                      </a:r>
                      <a:endParaRPr lang="en-US" sz="20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125</a:t>
                      </a:r>
                      <a:endParaRPr lang="en-US" sz="20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125</a:t>
                      </a:r>
                      <a:endParaRPr lang="en-US" sz="20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312.50</a:t>
                      </a:r>
                      <a:endParaRPr lang="en-US" sz="2000" dirty="0"/>
                    </a:p>
                  </a:txBody>
                  <a:tcPr marT="45724" marB="45724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3536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400" dirty="0" smtClean="0">
                <a:solidFill>
                  <a:schemeClr val="bg1"/>
                </a:solidFill>
              </a:rPr>
              <a:t>Example – No Homestead (Class II Property)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2400" dirty="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2400" dirty="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24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800" y="1219200"/>
          <a:ext cx="8153400" cy="33432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/>
                <a:gridCol w="1322510"/>
                <a:gridCol w="1724758"/>
                <a:gridCol w="1411165"/>
                <a:gridCol w="1332767"/>
              </a:tblGrid>
              <a:tr h="40484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City</a:t>
                      </a:r>
                      <a:endParaRPr lang="en-US" sz="2000" dirty="0"/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School</a:t>
                      </a:r>
                      <a:endParaRPr lang="en-US" sz="2000" dirty="0"/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County</a:t>
                      </a:r>
                      <a:endParaRPr lang="en-US" sz="2000" dirty="0"/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Total</a:t>
                      </a:r>
                      <a:endParaRPr lang="en-US" sz="2000" dirty="0"/>
                    </a:p>
                  </a:txBody>
                  <a:tcPr marT="45710" marB="45710"/>
                </a:tc>
              </a:tr>
              <a:tr h="509362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True Value – Class II </a:t>
                      </a:r>
                      <a:endParaRPr lang="en-US" sz="2000" dirty="0"/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100,000</a:t>
                      </a:r>
                      <a:endParaRPr lang="en-US" sz="2000" dirty="0"/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100,000</a:t>
                      </a:r>
                      <a:endParaRPr lang="en-US" sz="2000" dirty="0"/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100,000</a:t>
                      </a:r>
                      <a:endParaRPr lang="en-US" sz="2000" dirty="0"/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100,000</a:t>
                      </a:r>
                      <a:endParaRPr lang="en-US" sz="2000" dirty="0"/>
                    </a:p>
                  </a:txBody>
                  <a:tcPr marT="45710" marB="45710"/>
                </a:tc>
              </a:tr>
              <a:tr h="404845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Ratio</a:t>
                      </a:r>
                      <a:r>
                        <a:rPr lang="en-US" sz="2000" baseline="0" dirty="0" smtClean="0"/>
                        <a:t> </a:t>
                      </a:r>
                      <a:endParaRPr lang="en-US" sz="2000" dirty="0"/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.15</a:t>
                      </a:r>
                      <a:endParaRPr lang="en-US" sz="2000" dirty="0"/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.15</a:t>
                      </a:r>
                      <a:endParaRPr lang="en-US" sz="2000" dirty="0"/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.15</a:t>
                      </a:r>
                      <a:endParaRPr lang="en-US" sz="2000" dirty="0"/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.15</a:t>
                      </a:r>
                      <a:endParaRPr lang="en-US" sz="2000" dirty="0"/>
                    </a:p>
                  </a:txBody>
                  <a:tcPr marT="45710" marB="45710"/>
                </a:tc>
              </a:tr>
              <a:tr h="404845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Assessed</a:t>
                      </a:r>
                      <a:r>
                        <a:rPr lang="en-US" sz="2000" baseline="0" dirty="0" smtClean="0"/>
                        <a:t> Value</a:t>
                      </a:r>
                      <a:endParaRPr lang="en-US" sz="2000" dirty="0"/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15,000</a:t>
                      </a:r>
                      <a:endParaRPr lang="en-US" sz="2000" dirty="0"/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15,000</a:t>
                      </a:r>
                      <a:endParaRPr lang="en-US" sz="2000" dirty="0"/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15,000</a:t>
                      </a:r>
                      <a:endParaRPr lang="en-US" sz="2000" dirty="0"/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15,000</a:t>
                      </a:r>
                      <a:endParaRPr lang="en-US" sz="2000" dirty="0"/>
                    </a:p>
                  </a:txBody>
                  <a:tcPr marT="45710" marB="45710"/>
                </a:tc>
              </a:tr>
              <a:tr h="404845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Millage Rate</a:t>
                      </a:r>
                      <a:endParaRPr lang="en-US" sz="2000" dirty="0"/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.025</a:t>
                      </a:r>
                      <a:endParaRPr lang="en-US" sz="2000" dirty="0"/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.050</a:t>
                      </a:r>
                      <a:endParaRPr lang="en-US" sz="2000" dirty="0"/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.050</a:t>
                      </a:r>
                      <a:endParaRPr lang="en-US" sz="2000" dirty="0"/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.125</a:t>
                      </a:r>
                      <a:endParaRPr lang="en-US" sz="2000" dirty="0"/>
                    </a:p>
                  </a:txBody>
                  <a:tcPr marT="45710" marB="45710"/>
                </a:tc>
              </a:tr>
              <a:tr h="404845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Gross Tax</a:t>
                      </a:r>
                      <a:endParaRPr lang="en-US" sz="2000" dirty="0"/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375</a:t>
                      </a:r>
                      <a:endParaRPr lang="en-US" sz="2000" dirty="0"/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750</a:t>
                      </a:r>
                      <a:endParaRPr lang="en-US" sz="2000" dirty="0"/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750</a:t>
                      </a:r>
                      <a:endParaRPr lang="en-US" sz="2000" dirty="0"/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1,875</a:t>
                      </a:r>
                      <a:endParaRPr lang="en-US" sz="2000" dirty="0"/>
                    </a:p>
                  </a:txBody>
                  <a:tcPr marT="45710" marB="45710"/>
                </a:tc>
              </a:tr>
              <a:tr h="404845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Homestead </a:t>
                      </a:r>
                      <a:endParaRPr lang="en-US" sz="2000" dirty="0"/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(0)</a:t>
                      </a:r>
                      <a:endParaRPr lang="en-US" sz="2000" dirty="0"/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(0)</a:t>
                      </a:r>
                      <a:endParaRPr lang="en-US" sz="2000" dirty="0"/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(0)</a:t>
                      </a:r>
                      <a:endParaRPr lang="en-US" sz="2000" dirty="0"/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(0)</a:t>
                      </a:r>
                      <a:endParaRPr lang="en-US" sz="2000" dirty="0"/>
                    </a:p>
                  </a:txBody>
                  <a:tcPr marT="45710" marB="45710"/>
                </a:tc>
              </a:tr>
              <a:tr h="404845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Net Tax Due</a:t>
                      </a:r>
                      <a:endParaRPr lang="en-US" sz="2000" dirty="0"/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375</a:t>
                      </a:r>
                      <a:endParaRPr lang="en-US" sz="2000" dirty="0"/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750</a:t>
                      </a:r>
                      <a:endParaRPr lang="en-US" sz="2000" dirty="0"/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750</a:t>
                      </a:r>
                      <a:endParaRPr lang="en-US" sz="2000" dirty="0"/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1,875</a:t>
                      </a:r>
                      <a:endParaRPr lang="en-US" sz="2000" dirty="0"/>
                    </a:p>
                  </a:txBody>
                  <a:tcPr marT="45710" marB="4571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865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bg1"/>
                </a:solidFill>
              </a:rPr>
              <a:t>Millage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en-US" smtClean="0"/>
              <a:t>Assessed Value x Millage =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en-US" smtClean="0"/>
              <a:t>Budget Request for Taxes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endParaRPr lang="en-US" altLang="en-US" smtClean="0"/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en-US" smtClean="0"/>
              <a:t>Therefore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endParaRPr lang="en-US" altLang="en-US" smtClean="0"/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en-US" smtClean="0"/>
              <a:t>Millage =  Budget Request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en-US" smtClean="0"/>
              <a:t>                  Assessed Value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038600" y="5029200"/>
            <a:ext cx="2743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5233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bg1"/>
                </a:solidFill>
              </a:rPr>
              <a:t>Define “Ad Valorem”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The phrase ad valorem is Latin for “according to value”</a:t>
            </a:r>
          </a:p>
        </p:txBody>
      </p:sp>
      <p:pic>
        <p:nvPicPr>
          <p:cNvPr id="1026" name="Picture 2" descr="C:\Documents and Settings\taylorc\Local Settings\Temporary Internet Files\Content.IE5\L5OMNYNA\MP900177744[1]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733800"/>
            <a:ext cx="24384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08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bg1"/>
                </a:solidFill>
              </a:rPr>
              <a:t>Millage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Assume Budget = $4,000,000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mtClean="0"/>
              <a:t>				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mtClean="0"/>
              <a:t>			$4,000,000 (Budget)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mtClean="0"/>
              <a:t>Millage =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mtClean="0"/>
              <a:t>			$100,000,000 (Assessed Value)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mtClean="0"/>
              <a:t>Millage = </a:t>
            </a:r>
            <a:r>
              <a:rPr lang="en-US" altLang="en-US" b="1" smtClean="0"/>
              <a:t>.040 or 40 Mills 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209800" y="3657600"/>
            <a:ext cx="3886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533" name="Picture 2" descr="C:\Documents and Settings\taylorc\Local Settings\Temporary Internet Files\Content.IE5\L5OMNYNA\MP900442256[1]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4933950"/>
            <a:ext cx="3048000" cy="192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1054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bg1"/>
                </a:solidFill>
              </a:rPr>
              <a:t>Reimbursement of Tax Loss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Section 27-33-77</a:t>
            </a:r>
          </a:p>
          <a:p>
            <a:pPr lvl="1" eaLnBrk="1" hangingPunct="1"/>
            <a:r>
              <a:rPr lang="en-US" altLang="en-US" smtClean="0"/>
              <a:t>Tax Losses sustained by local governments because of exemption granted to homeowners shall be reimbursed up to amount of the actual exemption allowed, not to exceed $200.00 per qualified applicant.  </a:t>
            </a:r>
          </a:p>
          <a:p>
            <a:pPr lvl="1" eaLnBrk="1" hangingPunct="1"/>
            <a:r>
              <a:rPr lang="en-US" altLang="en-US" smtClean="0"/>
              <a:t>This reimbursement is payable in March and September</a:t>
            </a:r>
          </a:p>
        </p:txBody>
      </p:sp>
    </p:spTree>
    <p:extLst>
      <p:ext uri="{BB962C8B-B14F-4D97-AF65-F5344CB8AC3E}">
        <p14:creationId xmlns:p14="http://schemas.microsoft.com/office/powerpoint/2010/main" val="2110639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 rtlCol="0">
            <a:normAutofit fontScale="700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dirty="0" smtClean="0"/>
          </a:p>
          <a:p>
            <a:pPr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dirty="0" smtClean="0"/>
          </a:p>
          <a:p>
            <a:pPr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dirty="0" smtClean="0"/>
          </a:p>
          <a:p>
            <a:pPr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3100" dirty="0" smtClean="0"/>
              <a:t>Contact Information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sz="3100" dirty="0" smtClean="0"/>
          </a:p>
          <a:p>
            <a:pPr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3100" dirty="0" smtClean="0"/>
              <a:t>Sumner Davis</a:t>
            </a:r>
          </a:p>
          <a:p>
            <a:pPr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3100" dirty="0" smtClean="0"/>
              <a:t>Center for Government &amp; Community Development</a:t>
            </a:r>
          </a:p>
          <a:p>
            <a:pPr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3100" dirty="0" smtClean="0"/>
              <a:t>MSU Extension Service</a:t>
            </a:r>
          </a:p>
          <a:p>
            <a:pPr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3100" dirty="0" smtClean="0"/>
              <a:t>Box 9643</a:t>
            </a:r>
          </a:p>
          <a:p>
            <a:pPr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3100" dirty="0" smtClean="0"/>
              <a:t>MS State, MS  39762</a:t>
            </a:r>
          </a:p>
          <a:p>
            <a:pPr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3100" dirty="0" smtClean="0"/>
              <a:t>662-325-3141</a:t>
            </a:r>
          </a:p>
          <a:p>
            <a:pPr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3100" dirty="0" smtClean="0"/>
              <a:t>sumner.davis@msstate.edu</a:t>
            </a:r>
          </a:p>
          <a:p>
            <a:pPr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dirty="0" smtClean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1362" y="1447800"/>
            <a:ext cx="2581275" cy="143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44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bg1"/>
                </a:solidFill>
              </a:rPr>
              <a:t>What is Taxed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Section 27-35-4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Class I Property: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en-US" dirty="0" smtClean="0"/>
              <a:t>Single Family Owner Occupied Residential (10% of true value)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Class II Property: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en-US" dirty="0" smtClean="0"/>
              <a:t>All Real Property that is not Class I (15% of true value)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Class III Property: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en-US" dirty="0" smtClean="0"/>
              <a:t>Business Property – furniture and fixtures; inventory (15% of true value) 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en-US" dirty="0" smtClean="0"/>
              <a:t>Required to be annually appraised at true value</a:t>
            </a:r>
          </a:p>
        </p:txBody>
      </p:sp>
    </p:spTree>
    <p:extLst>
      <p:ext uri="{BB962C8B-B14F-4D97-AF65-F5344CB8AC3E}">
        <p14:creationId xmlns:p14="http://schemas.microsoft.com/office/powerpoint/2010/main" val="978525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bg1"/>
                </a:solidFill>
              </a:rPr>
              <a:t>What is Taxed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Section 27-35-4</a:t>
            </a:r>
          </a:p>
          <a:p>
            <a:pPr lvl="1" eaLnBrk="1" hangingPunct="1"/>
            <a:r>
              <a:rPr lang="en-US" altLang="en-US" smtClean="0"/>
              <a:t>Class IV Property</a:t>
            </a:r>
          </a:p>
          <a:p>
            <a:pPr lvl="2" eaLnBrk="1" hangingPunct="1"/>
            <a:r>
              <a:rPr lang="en-US" altLang="en-US" smtClean="0"/>
              <a:t>Public Utilities (30% of true value)</a:t>
            </a:r>
          </a:p>
          <a:p>
            <a:pPr lvl="1" eaLnBrk="1" hangingPunct="1"/>
            <a:r>
              <a:rPr lang="en-US" altLang="en-US" smtClean="0"/>
              <a:t>Class V Property</a:t>
            </a:r>
          </a:p>
          <a:p>
            <a:pPr lvl="2" eaLnBrk="1" hangingPunct="1"/>
            <a:r>
              <a:rPr lang="en-US" altLang="en-US" smtClean="0"/>
              <a:t>Motor Vehicles – cars, trucks, motor homes, mobile homes (30% of true value)</a:t>
            </a:r>
          </a:p>
        </p:txBody>
      </p:sp>
      <p:pic>
        <p:nvPicPr>
          <p:cNvPr id="2052" name="Picture 4" descr="C:\Documents and Settings\taylorc\Local Settings\Temporary Internet Files\Content.IE5\7E2R27IR\MP900409647[1]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4143375"/>
            <a:ext cx="3206750" cy="214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 descr="C:\Documents and Settings\taylorc\Local Settings\Temporary Internet Files\Content.IE5\IIKMVS07\MC900388754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029200"/>
            <a:ext cx="3209925" cy="166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1045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bg1"/>
                </a:solidFill>
              </a:rPr>
              <a:t>Real Property Categories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Urban Land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Heavily populated areas within the corporate limits of a city where buildings are concentrated and land ownership is in small parcels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Principal uses are residential, commercial, and industrial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Rural Land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Less populated areas outside the city limits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Rural land ownership is usually in large acreage tracts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Principal uses are agricultural and residential</a:t>
            </a:r>
          </a:p>
        </p:txBody>
      </p:sp>
    </p:spTree>
    <p:extLst>
      <p:ext uri="{BB962C8B-B14F-4D97-AF65-F5344CB8AC3E}">
        <p14:creationId xmlns:p14="http://schemas.microsoft.com/office/powerpoint/2010/main" val="601726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bg1"/>
                </a:solidFill>
              </a:rPr>
              <a:t>Real Property Categories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Suburban Land</a:t>
            </a:r>
          </a:p>
          <a:p>
            <a:pPr lvl="1" eaLnBrk="1" hangingPunct="1"/>
            <a:r>
              <a:rPr lang="en-US" altLang="en-US" smtClean="0"/>
              <a:t>Fringe areas lying between urban and rural categories.  </a:t>
            </a:r>
          </a:p>
          <a:p>
            <a:pPr lvl="1" eaLnBrk="1" hangingPunct="1"/>
            <a:r>
              <a:rPr lang="en-US" altLang="en-US" smtClean="0"/>
              <a:t>Generally lying outside the corporate limits of a city, but not remote from concentrated population areas</a:t>
            </a:r>
          </a:p>
          <a:p>
            <a:pPr lvl="1" eaLnBrk="1" hangingPunct="1"/>
            <a:r>
              <a:rPr lang="en-US" altLang="en-US" smtClean="0"/>
              <a:t>Area into which new residential subdivision, shopping centers, and industrial parks are developing and growing</a:t>
            </a:r>
          </a:p>
        </p:txBody>
      </p:sp>
    </p:spTree>
    <p:extLst>
      <p:ext uri="{BB962C8B-B14F-4D97-AF65-F5344CB8AC3E}">
        <p14:creationId xmlns:p14="http://schemas.microsoft.com/office/powerpoint/2010/main" val="3815568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bg1"/>
                </a:solidFill>
              </a:rPr>
              <a:t>Real Property Categories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Suburban Land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Fringe area that is no longer urban or rural but rather a little of each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Principal uses are for the most part the same as those of urban land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Ownership and assessment of real property is as of January 1</a:t>
            </a:r>
            <a:r>
              <a:rPr lang="en-US" baseline="30000" dirty="0" smtClean="0"/>
              <a:t>st</a:t>
            </a:r>
            <a:r>
              <a:rPr lang="en-US" dirty="0" smtClean="0"/>
              <a:t> of the tax year and payable the next year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en-US" sz="2600" dirty="0" smtClean="0"/>
              <a:t>Example: Taxable: January 1, 2010</a:t>
            </a:r>
          </a:p>
          <a:p>
            <a:pPr lvl="4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600" dirty="0" smtClean="0"/>
              <a:t>	    Payable: December 26, 2010 --</a:t>
            </a:r>
          </a:p>
          <a:p>
            <a:pPr lvl="4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600" dirty="0" smtClean="0"/>
              <a:t>	                    February 1, 2011</a:t>
            </a:r>
          </a:p>
        </p:txBody>
      </p:sp>
    </p:spTree>
    <p:extLst>
      <p:ext uri="{BB962C8B-B14F-4D97-AF65-F5344CB8AC3E}">
        <p14:creationId xmlns:p14="http://schemas.microsoft.com/office/powerpoint/2010/main" val="2799913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bg1"/>
                </a:solidFill>
              </a:rPr>
              <a:t>How Are These Classes Taxed?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Basic Formula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altLang="en-US" smtClean="0"/>
              <a:t>  True Value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mtClean="0"/>
              <a:t>  x                     % (Ratio set by law)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mtClean="0"/>
              <a:t>	  Assessed Value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mtClean="0"/>
              <a:t>  x Millage Rate 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mtClean="0"/>
              <a:t>		Gross Taxes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371600" y="3124200"/>
            <a:ext cx="1447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371600" y="4114800"/>
            <a:ext cx="1828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 descr="C:\Documents and Settings\taylorc\Local Settings\Temporary Internet Files\Content.IE5\7E2R27IR\MC900439593[1]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4419600"/>
            <a:ext cx="3698875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4434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bg1"/>
                </a:solidFill>
              </a:rPr>
              <a:t>What is a Mill &amp; How is it Calculated?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mill is a unit used in calculating money but is not a coin.  A mill is tenth of a penny or a thousand of a dollar.</a:t>
            </a:r>
          </a:p>
          <a:p>
            <a:pPr lvl="1" eaLnBrk="1" hangingPunct="1"/>
            <a:r>
              <a:rPr lang="en-US" altLang="en-US" smtClean="0"/>
              <a:t>A tenth of one dollar or a dime is written $.10</a:t>
            </a:r>
          </a:p>
          <a:p>
            <a:pPr lvl="1" eaLnBrk="1" hangingPunct="1"/>
            <a:r>
              <a:rPr lang="en-US" altLang="en-US" smtClean="0"/>
              <a:t>A hundredth of one dollar or a penny is written $.01</a:t>
            </a:r>
          </a:p>
          <a:p>
            <a:pPr lvl="1" eaLnBrk="1" hangingPunct="1"/>
            <a:r>
              <a:rPr lang="en-US" altLang="en-US" smtClean="0"/>
              <a:t>One mill is a thousand of one dollar and is written $.001</a:t>
            </a:r>
          </a:p>
        </p:txBody>
      </p:sp>
      <p:pic>
        <p:nvPicPr>
          <p:cNvPr id="11268" name="Picture 2" descr="C:\Documents and Settings\taylorc\Local Settings\Temporary Internet Files\Content.IE5\6GUATNPS\MC900433808[1]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181600"/>
            <a:ext cx="1676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5575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2015_msues_template</Template>
  <TotalTime>15</TotalTime>
  <Words>1246</Words>
  <Application>Microsoft Office PowerPoint</Application>
  <PresentationFormat>On-screen Show (4:3)</PresentationFormat>
  <Paragraphs>385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ＭＳ Ｐゴシック</vt:lpstr>
      <vt:lpstr>Arial</vt:lpstr>
      <vt:lpstr>Calibri</vt:lpstr>
      <vt:lpstr>Wingdings</vt:lpstr>
      <vt:lpstr>Office Theme</vt:lpstr>
      <vt:lpstr>AD VALOREM TAXES</vt:lpstr>
      <vt:lpstr>Define “Ad Valorem”</vt:lpstr>
      <vt:lpstr>What is Taxed</vt:lpstr>
      <vt:lpstr>What is Taxed (cont.)</vt:lpstr>
      <vt:lpstr>Real Property Categories</vt:lpstr>
      <vt:lpstr>Real Property Categories (cont.)</vt:lpstr>
      <vt:lpstr>Real Property Categories (cont.)</vt:lpstr>
      <vt:lpstr>How Are These Classes Taxed?</vt:lpstr>
      <vt:lpstr>What is a Mill &amp; How is it Calculated?</vt:lpstr>
      <vt:lpstr>Calculation Example</vt:lpstr>
      <vt:lpstr>Homestead Exemption</vt:lpstr>
      <vt:lpstr>Reg. Homestead $7,500 Table</vt:lpstr>
      <vt:lpstr>PowerPoint Presentation</vt:lpstr>
      <vt:lpstr>PowerPoint Presentation</vt:lpstr>
      <vt:lpstr>PowerPoint Presentation</vt:lpstr>
      <vt:lpstr>Homestead Exemption (cont.)</vt:lpstr>
      <vt:lpstr>PowerPoint Presentation</vt:lpstr>
      <vt:lpstr>PowerPoint Presentation</vt:lpstr>
      <vt:lpstr>Millage</vt:lpstr>
      <vt:lpstr>Millage Example</vt:lpstr>
      <vt:lpstr>Reimbursement of Tax Loss</vt:lpstr>
      <vt:lpstr>PowerPoint Presentation</vt:lpstr>
    </vt:vector>
  </TitlesOfParts>
  <Company>MSU-ES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Extension Service</cp:lastModifiedBy>
  <cp:revision>5</cp:revision>
  <dcterms:created xsi:type="dcterms:W3CDTF">2015-10-13T16:52:32Z</dcterms:created>
  <dcterms:modified xsi:type="dcterms:W3CDTF">2015-12-07T21:57:27Z</dcterms:modified>
</cp:coreProperties>
</file>