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9" r:id="rId10"/>
    <p:sldId id="281" r:id="rId11"/>
    <p:sldId id="278" r:id="rId12"/>
    <p:sldId id="280" r:id="rId13"/>
    <p:sldId id="269" r:id="rId1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MASSUP-DC\ClientApps\2015-12%20New%20Term%20Orientation%20-%20Jackson,%20MS\HANDBOOK%20Inmate%20Medical%20Char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3979442409271032E-2"/>
          <c:y val="0.22434808694901212"/>
          <c:w val="0.89163707477741749"/>
          <c:h val="0.68237944665229344"/>
        </c:manualLayout>
      </c:layout>
      <c:pie3DChart>
        <c:varyColors val="1"/>
        <c:ser>
          <c:idx val="0"/>
          <c:order val="0"/>
          <c:explosion val="22"/>
          <c:dPt>
            <c:idx val="0"/>
            <c:bubble3D val="0"/>
            <c:spPr>
              <a:solidFill>
                <a:schemeClr val="accent1">
                  <a:shade val="7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explosion val="4"/>
            <c:spPr>
              <a:solidFill>
                <a:schemeClr val="accent1">
                  <a:tint val="77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-2.1108102518567349E-2"/>
                  <c:y val="-9.553966327010569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34FDE8E-688D-4EE1-AC19-D5B75BC153C4}" type="VALUE">
                      <a:rPr lang="en-US" sz="1600"/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57936309577518"/>
                      <c:h val="0.11569969706348135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3.0810647117114408E-2"/>
                  <c:y val="7.5519325453539163E-2"/>
                </c:manualLayout>
              </c:layout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772139572432066"/>
                      <c:h val="0.1123171634019446"/>
                    </c:manualLayout>
                  </c15:layout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Sheet1!$C$1:$D$1</c:f>
              <c:strCache>
                <c:ptCount val="2"/>
                <c:pt idx="0">
                  <c:v>Savings to Counties</c:v>
                </c:pt>
                <c:pt idx="1">
                  <c:v>Claims Paid</c:v>
                </c:pt>
              </c:strCache>
            </c:strRef>
          </c:cat>
          <c:val>
            <c:numRef>
              <c:f>Sheet1!$C$11:$D$11</c:f>
              <c:numCache>
                <c:formatCode>_("$"* #,##0.00_);_("$"* \(#,##0.00\);_("$"* "-"??_);_(@_)</c:formatCode>
                <c:ptCount val="2"/>
                <c:pt idx="0">
                  <c:v>473689.66000000003</c:v>
                </c:pt>
                <c:pt idx="1">
                  <c:v>181640.84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66715939762848797"/>
          <c:y val="0.77766014732029465"/>
          <c:w val="0.31156400662683126"/>
          <c:h val="0.1971524849716366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1B50A99-7C00-461B-8C2F-53C93CD18657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688DDEA-9771-4093-9AFC-46F5F2C13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202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E8DC937-4A27-422A-8E3A-77FF4AB081D4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55B1D96-0A16-4D73-AECD-BA3532185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2947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322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982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133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07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587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768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259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8303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79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783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216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647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794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611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906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697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100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12/4/2015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998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lscott@massup.org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Overview of Your Association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Mississippi Association of Supervisors</a:t>
            </a:r>
          </a:p>
          <a:p>
            <a:r>
              <a:rPr lang="en-US" dirty="0" smtClean="0"/>
              <a:t>New Term Orientation</a:t>
            </a:r>
          </a:p>
          <a:p>
            <a:r>
              <a:rPr lang="en-US" dirty="0" smtClean="0"/>
              <a:t>December 8-9, 2015</a:t>
            </a:r>
          </a:p>
          <a:p>
            <a:r>
              <a:rPr lang="en-US" dirty="0" smtClean="0"/>
              <a:t>Jackson, Mississippi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4926" y="860480"/>
            <a:ext cx="1361905" cy="1361905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91899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Inmate Medical Cost Containment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438399"/>
            <a:ext cx="10018713" cy="3124201"/>
          </a:xfrm>
        </p:spPr>
        <p:txBody>
          <a:bodyPr anchor="t"/>
          <a:lstStyle/>
          <a:p>
            <a:r>
              <a:rPr lang="en-US" dirty="0" smtClean="0"/>
              <a:t>Began early 2015</a:t>
            </a:r>
          </a:p>
          <a:p>
            <a:r>
              <a:rPr lang="en-US" dirty="0" smtClean="0"/>
              <a:t>13 member counties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877386"/>
              </p:ext>
            </p:extLst>
          </p:nvPr>
        </p:nvGraphicFramePr>
        <p:xfrm>
          <a:off x="1893455" y="3698394"/>
          <a:ext cx="9758220" cy="2203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6370"/>
                <a:gridCol w="1626370"/>
                <a:gridCol w="1626370"/>
                <a:gridCol w="1626370"/>
                <a:gridCol w="1626370"/>
                <a:gridCol w="1626370"/>
              </a:tblGrid>
              <a:tr h="7345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Amount Charged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Savings/ Ineligible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Amount Paid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TPA Fees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Percent Savings</a:t>
                      </a:r>
                      <a:endParaRPr lang="en-US" dirty="0"/>
                    </a:p>
                  </a:txBody>
                  <a:tcPr anchor="b"/>
                </a:tc>
              </a:tr>
              <a:tr h="734547">
                <a:tc>
                  <a:txBody>
                    <a:bodyPr/>
                    <a:lstStyle/>
                    <a:p>
                      <a:r>
                        <a:rPr lang="en-US" dirty="0" smtClean="0"/>
                        <a:t>Regional,</a:t>
                      </a:r>
                      <a:r>
                        <a:rPr lang="en-US" baseline="0" dirty="0" smtClean="0"/>
                        <a:t> large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$303,883.50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$205,958.28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$97,925.22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$10,297.91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68%</a:t>
                      </a:r>
                      <a:endParaRPr lang="en-US" sz="2800" dirty="0"/>
                    </a:p>
                  </a:txBody>
                  <a:tcPr anchor="ctr"/>
                </a:tc>
              </a:tr>
              <a:tr h="734547">
                <a:tc>
                  <a:txBody>
                    <a:bodyPr/>
                    <a:lstStyle/>
                    <a:p>
                      <a:r>
                        <a:rPr lang="en-US" dirty="0" smtClean="0"/>
                        <a:t>County, small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$23,754.61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$17,289.70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$6,464.91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$864.49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73%</a:t>
                      </a:r>
                      <a:endParaRPr lang="en-US" sz="2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240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Inmate Medical Cost Containment Program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26723"/>
              </p:ext>
            </p:extLst>
          </p:nvPr>
        </p:nvGraphicFramePr>
        <p:xfrm>
          <a:off x="2147455" y="2327563"/>
          <a:ext cx="8939934" cy="3754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ular Callout 6"/>
          <p:cNvSpPr/>
          <p:nvPr/>
        </p:nvSpPr>
        <p:spPr>
          <a:xfrm>
            <a:off x="8854930" y="1960417"/>
            <a:ext cx="2838307" cy="1565564"/>
          </a:xfrm>
          <a:prstGeom prst="wedgeRectCallout">
            <a:avLst>
              <a:gd name="adj1" fmla="val -55001"/>
              <a:gd name="adj2" fmla="val 1235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72 % Savings </a:t>
            </a:r>
            <a:br>
              <a:rPr lang="en-US" sz="2800" b="1" dirty="0" smtClean="0"/>
            </a:br>
            <a:r>
              <a:rPr lang="en-US" sz="2800" b="1" dirty="0" smtClean="0"/>
              <a:t>for Member </a:t>
            </a:r>
            <a:br>
              <a:rPr lang="en-US" sz="2800" b="1" dirty="0" smtClean="0"/>
            </a:br>
            <a:r>
              <a:rPr lang="en-US" sz="2800" b="1" dirty="0" smtClean="0"/>
              <a:t>Counties!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965724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Newest Member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 smtClean="0"/>
              <a:t>Small Loan Program</a:t>
            </a:r>
          </a:p>
          <a:p>
            <a:r>
              <a:rPr lang="en-US" dirty="0" smtClean="0"/>
              <a:t>MAS </a:t>
            </a:r>
            <a:r>
              <a:rPr lang="en-US" dirty="0"/>
              <a:t>County Employee Discount </a:t>
            </a:r>
            <a:r>
              <a:rPr lang="en-US" dirty="0" smtClean="0"/>
              <a:t>Card Program </a:t>
            </a:r>
            <a:endParaRPr lang="en-US" dirty="0" smtClean="0"/>
          </a:p>
          <a:p>
            <a:r>
              <a:rPr lang="en-US" dirty="0" smtClean="0"/>
              <a:t>MAS </a:t>
            </a:r>
            <a:r>
              <a:rPr lang="en-US" dirty="0"/>
              <a:t>County Employee Scholarship Program – over 120 $500 scholarships to be awarded in </a:t>
            </a:r>
            <a:r>
              <a:rPr lang="en-US" dirty="0" smtClean="0"/>
              <a:t>2016</a:t>
            </a:r>
          </a:p>
          <a:p>
            <a:r>
              <a:rPr lang="en-US" dirty="0" err="1" smtClean="0"/>
              <a:t>NACo</a:t>
            </a:r>
            <a:r>
              <a:rPr lang="en-US" dirty="0" smtClean="0"/>
              <a:t> Deferred Compensation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802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693264"/>
          </a:xfrm>
        </p:spPr>
        <p:txBody>
          <a:bodyPr anchor="t"/>
          <a:lstStyle/>
          <a:p>
            <a:r>
              <a:rPr lang="en-US" dirty="0" smtClean="0"/>
              <a:t>Mississippi Association of Supervisors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3915784"/>
            <a:ext cx="10018710" cy="172199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Presented by:</a:t>
            </a:r>
          </a:p>
          <a:p>
            <a:r>
              <a:rPr lang="en-US" dirty="0" smtClean="0"/>
              <a:t>Derrick Surrette, Executive Director</a:t>
            </a:r>
          </a:p>
          <a:p>
            <a:r>
              <a:rPr lang="en-US" dirty="0" smtClean="0"/>
              <a:t>Email </a:t>
            </a:r>
            <a:r>
              <a:rPr lang="en-US" dirty="0" smtClean="0">
                <a:hlinkClick r:id="rId2"/>
              </a:rPr>
              <a:t>dsurrette@massup.org</a:t>
            </a:r>
            <a:endParaRPr lang="en-US" dirty="0" smtClean="0"/>
          </a:p>
          <a:p>
            <a:r>
              <a:rPr lang="en-US" dirty="0" smtClean="0"/>
              <a:t>Phone (601) 353-2741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0525" y="784485"/>
            <a:ext cx="2524096" cy="252409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37636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112818"/>
            <a:ext cx="10018713" cy="3124201"/>
          </a:xfrm>
        </p:spPr>
        <p:txBody>
          <a:bodyPr anchor="ctr"/>
          <a:lstStyle/>
          <a:p>
            <a:r>
              <a:rPr lang="en-US" dirty="0" smtClean="0"/>
              <a:t>Organized by supervisors to support county government</a:t>
            </a:r>
          </a:p>
          <a:p>
            <a:r>
              <a:rPr lang="en-US" dirty="0" smtClean="0"/>
              <a:t>First meeting circa 1908</a:t>
            </a:r>
          </a:p>
          <a:p>
            <a:r>
              <a:rPr lang="en-US" dirty="0" smtClean="0"/>
              <a:t>Incorporated in 1974 as a 501(c</a:t>
            </a:r>
            <a:r>
              <a:rPr lang="en-US" dirty="0"/>
              <a:t>)(6) nonprofit </a:t>
            </a:r>
            <a:r>
              <a:rPr lang="en-US" dirty="0" smtClean="0"/>
              <a:t>corporation</a:t>
            </a:r>
          </a:p>
          <a:p>
            <a:r>
              <a:rPr lang="en-US" dirty="0" smtClean="0"/>
              <a:t>MAS is non-partisan; non-political.</a:t>
            </a:r>
          </a:p>
          <a:p>
            <a:r>
              <a:rPr lang="en-US" dirty="0" smtClean="0"/>
              <a:t>Current Amended Bylaws adopted June 2014 (copy in conference packet).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040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Meeting of Mississippi Supervisors Association</a:t>
            </a:r>
            <a:endParaRPr lang="en-US" dirty="0"/>
          </a:p>
        </p:txBody>
      </p:sp>
      <p:pic>
        <p:nvPicPr>
          <p:cNvPr id="11" name="Picture Placeholder 10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36" b="14236"/>
          <a:stretch>
            <a:fillRect/>
          </a:stretch>
        </p:blipFill>
        <p:spPr/>
      </p:pic>
      <p:sp>
        <p:nvSpPr>
          <p:cNvPr id="10" name="Text Placeholder 9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Circa 1908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316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 Organizational Structure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124201"/>
          </a:xfrm>
        </p:spPr>
        <p:txBody>
          <a:bodyPr/>
          <a:lstStyle/>
          <a:p>
            <a:r>
              <a:rPr lang="en-US" dirty="0" smtClean="0"/>
              <a:t>Six Officers – serve one-year terms</a:t>
            </a:r>
          </a:p>
          <a:p>
            <a:r>
              <a:rPr lang="en-US" dirty="0" smtClean="0"/>
              <a:t>Board of Directors – 22 Directors serve one-year terms</a:t>
            </a:r>
          </a:p>
          <a:p>
            <a:r>
              <a:rPr lang="en-US" dirty="0" smtClean="0"/>
              <a:t>Four standing committees – serve one-year terms</a:t>
            </a:r>
          </a:p>
          <a:p>
            <a:r>
              <a:rPr lang="en-US" dirty="0" smtClean="0"/>
              <a:t>All Officers, Directors and committee members are </a:t>
            </a:r>
            <a:r>
              <a:rPr lang="en-US" u="sng" dirty="0" smtClean="0"/>
              <a:t>elected or appointed by county supervisors</a:t>
            </a:r>
            <a:r>
              <a:rPr lang="en-US" dirty="0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921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133601"/>
            <a:ext cx="10018713" cy="365760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Executive Director </a:t>
            </a:r>
          </a:p>
          <a:p>
            <a:pPr lvl="1"/>
            <a:r>
              <a:rPr lang="en-US" sz="2400" dirty="0" smtClean="0"/>
              <a:t>Appointed by MAS Board of Directors and Officers</a:t>
            </a:r>
          </a:p>
          <a:p>
            <a:pPr lvl="1"/>
            <a:r>
              <a:rPr lang="en-US" sz="2400" dirty="0" smtClean="0"/>
              <a:t>Hires association staff </a:t>
            </a:r>
          </a:p>
        </p:txBody>
      </p:sp>
    </p:spTree>
    <p:extLst>
      <p:ext uri="{BB962C8B-B14F-4D97-AF65-F5344CB8AC3E}">
        <p14:creationId xmlns:p14="http://schemas.microsoft.com/office/powerpoint/2010/main" val="787561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Areas of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 smtClean="0"/>
              <a:t>Legislative Advocacy</a:t>
            </a:r>
          </a:p>
          <a:p>
            <a:r>
              <a:rPr lang="en-US" dirty="0" smtClean="0"/>
              <a:t>Member Education / Leadership Development</a:t>
            </a:r>
          </a:p>
          <a:p>
            <a:r>
              <a:rPr lang="en-US" dirty="0" smtClean="0"/>
              <a:t>Member Services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26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Legislative Advocacy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Primary mission </a:t>
            </a:r>
          </a:p>
          <a:p>
            <a:r>
              <a:rPr lang="en-US" dirty="0" smtClean="0"/>
              <a:t>2015 Legislative Session: </a:t>
            </a:r>
          </a:p>
          <a:p>
            <a:pPr lvl="1"/>
            <a:r>
              <a:rPr lang="en-US" dirty="0" smtClean="0"/>
              <a:t>Monitored over 300 bills</a:t>
            </a:r>
          </a:p>
          <a:p>
            <a:pPr lvl="1"/>
            <a:r>
              <a:rPr lang="en-US" dirty="0" smtClean="0"/>
              <a:t>Successfully advocated for $117 Million to fund tax exemption reimbursements &amp; local bridge funding</a:t>
            </a:r>
          </a:p>
          <a:p>
            <a:pPr lvl="1"/>
            <a:r>
              <a:rPr lang="en-US" dirty="0" smtClean="0"/>
              <a:t>Successfully opposed 8 unfunded mandates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49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 Education / Leadership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 smtClean="0"/>
              <a:t>Year-round educational opportunities for members</a:t>
            </a:r>
          </a:p>
          <a:p>
            <a:r>
              <a:rPr lang="en-US" dirty="0" smtClean="0"/>
              <a:t>Peer-to-peer sharing – invaluable!</a:t>
            </a:r>
          </a:p>
          <a:p>
            <a:r>
              <a:rPr lang="en-US" dirty="0" smtClean="0"/>
              <a:t>National Association of Counties (</a:t>
            </a:r>
            <a:r>
              <a:rPr lang="en-US" dirty="0" err="1" smtClean="0"/>
              <a:t>NACo</a:t>
            </a:r>
            <a:r>
              <a:rPr lang="en-US" dirty="0" smtClean="0"/>
              <a:t>) meetings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608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Insurance Services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 smtClean="0"/>
              <a:t>MAS Insurance Trust </a:t>
            </a:r>
          </a:p>
          <a:p>
            <a:pPr lvl="1"/>
            <a:r>
              <a:rPr lang="en-US" dirty="0" smtClean="0"/>
              <a:t>property and casualty insurance pool</a:t>
            </a:r>
          </a:p>
          <a:p>
            <a:pPr lvl="1"/>
            <a:r>
              <a:rPr lang="en-US" dirty="0" smtClean="0"/>
              <a:t>40 Member Counties </a:t>
            </a:r>
          </a:p>
          <a:p>
            <a:r>
              <a:rPr lang="en-US" dirty="0" smtClean="0"/>
              <a:t>MPE Workers Compensation Program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623" y="2666999"/>
            <a:ext cx="32004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9659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986</TotalTime>
  <Words>318</Words>
  <Application>Microsoft Office PowerPoint</Application>
  <PresentationFormat>Widescreen</PresentationFormat>
  <Paragraphs>76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Corbel</vt:lpstr>
      <vt:lpstr>Parallax</vt:lpstr>
      <vt:lpstr>An Overview of Your Association</vt:lpstr>
      <vt:lpstr>Your MAS</vt:lpstr>
      <vt:lpstr>First Meeting of Mississippi Supervisors Association</vt:lpstr>
      <vt:lpstr>MAS Organizational Structure</vt:lpstr>
      <vt:lpstr>MAS Staff</vt:lpstr>
      <vt:lpstr>Major Areas of Service</vt:lpstr>
      <vt:lpstr>Legislative Advocacy</vt:lpstr>
      <vt:lpstr>Member Education / Leadership Development</vt:lpstr>
      <vt:lpstr>Insurance Services </vt:lpstr>
      <vt:lpstr>Inmate Medical Cost Containment Program</vt:lpstr>
      <vt:lpstr>Inmate Medical Cost Containment Program</vt:lpstr>
      <vt:lpstr>Newest Member Services</vt:lpstr>
      <vt:lpstr>Mississippi Association of Supervisors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Supervisors 101: First Board Meeting &amp; More</dc:title>
  <dc:creator>Renada Skannal</dc:creator>
  <cp:lastModifiedBy>Stephanie Spangler</cp:lastModifiedBy>
  <cp:revision>52</cp:revision>
  <cp:lastPrinted>2015-12-04T14:46:26Z</cp:lastPrinted>
  <dcterms:created xsi:type="dcterms:W3CDTF">2015-11-30T17:05:18Z</dcterms:created>
  <dcterms:modified xsi:type="dcterms:W3CDTF">2015-12-04T21:52:03Z</dcterms:modified>
</cp:coreProperties>
</file>