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Bold" panose="020B0806030504020204" charset="0"/>
      <p:regular r:id="rId18"/>
    </p:embeddedFont>
    <p:embeddedFont>
      <p:font typeface="Open Sans Extra Bold" panose="020B0604020202020204" charset="0"/>
      <p:regular r:id="rId19"/>
    </p:embeddedFont>
    <p:embeddedFont>
      <p:font typeface="Open Sans Light" panose="020B0306030504020204" pitchFamily="34" charset="0"/>
      <p:regular r:id="rId20"/>
      <p:italic r:id="rId21"/>
    </p:embeddedFont>
    <p:embeddedFont>
      <p:font typeface="Open Sans Light Bold" panose="020B0604020202020204" charset="0"/>
      <p:regular r:id="rId22"/>
    </p:embeddedFont>
    <p:embeddedFont>
      <p:font typeface="Playfair Display Bold" panose="020B0604020202020204" charset="0"/>
      <p:regular r:id="rId23"/>
    </p:embeddedFont>
    <p:embeddedFont>
      <p:font typeface="Source Sans Pro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8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1" y="1635294"/>
            <a:ext cx="18288031" cy="3508206"/>
            <a:chOff x="0" y="0"/>
            <a:chExt cx="6186322" cy="11867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22" cy="1186726"/>
            </a:xfrm>
            <a:custGeom>
              <a:avLst/>
              <a:gdLst/>
              <a:ahLst/>
              <a:cxnLst/>
              <a:rect l="l" t="t" r="r" b="b"/>
              <a:pathLst>
                <a:path w="6186322" h="1186726">
                  <a:moveTo>
                    <a:pt x="0" y="0"/>
                  </a:moveTo>
                  <a:lnTo>
                    <a:pt x="6186322" y="0"/>
                  </a:lnTo>
                  <a:lnTo>
                    <a:pt x="6186322" y="1186726"/>
                  </a:lnTo>
                  <a:lnTo>
                    <a:pt x="0" y="1186726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652706" y="0"/>
            <a:ext cx="1635294" cy="163529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60621" y="2218082"/>
            <a:ext cx="16851963" cy="2561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888"/>
              </a:lnSpc>
            </a:pPr>
            <a:r>
              <a:rPr lang="en-US" sz="10090">
                <a:solidFill>
                  <a:srgbClr val="FFFFFF"/>
                </a:solidFill>
                <a:latin typeface="Playfair Display Bold"/>
              </a:rPr>
              <a:t>MAS Institute for Excellence</a:t>
            </a:r>
          </a:p>
          <a:p>
            <a:pPr algn="r">
              <a:lnSpc>
                <a:spcPts val="9888"/>
              </a:lnSpc>
            </a:pPr>
            <a:r>
              <a:rPr lang="en-US" sz="10090">
                <a:solidFill>
                  <a:srgbClr val="FFFFFF"/>
                </a:solidFill>
                <a:latin typeface="Playfair Display Bold"/>
              </a:rPr>
              <a:t>in County Government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093328" y="582697"/>
            <a:ext cx="754051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D3E40"/>
                </a:solidFill>
                <a:latin typeface="Open Sans Light Bold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91563" y="5341667"/>
            <a:ext cx="14390078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859">
                <a:solidFill>
                  <a:srgbClr val="FFFFFF"/>
                </a:solidFill>
                <a:latin typeface="Open Sans Light Bold"/>
              </a:rPr>
              <a:t>SUPERVISORS' CERTIFICATION PROGRAM</a:t>
            </a:r>
          </a:p>
        </p:txBody>
      </p:sp>
      <p:sp>
        <p:nvSpPr>
          <p:cNvPr id="9" name="AutoShape 9"/>
          <p:cNvSpPr/>
          <p:nvPr/>
        </p:nvSpPr>
        <p:spPr>
          <a:xfrm rot="-4476">
            <a:off x="-8" y="9222581"/>
            <a:ext cx="18288016" cy="0"/>
          </a:xfrm>
          <a:prstGeom prst="line">
            <a:avLst/>
          </a:prstGeom>
          <a:ln w="47625" cap="rnd">
            <a:solidFill>
              <a:srgbClr val="C3A35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-31" y="9647338"/>
            <a:ext cx="18288031" cy="639662"/>
            <a:chOff x="0" y="0"/>
            <a:chExt cx="6186322" cy="2163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6322" cy="216379"/>
            </a:xfrm>
            <a:custGeom>
              <a:avLst/>
              <a:gdLst/>
              <a:ahLst/>
              <a:cxnLst/>
              <a:rect l="l" t="t" r="r" b="b"/>
              <a:pathLst>
                <a:path w="6186322" h="216379">
                  <a:moveTo>
                    <a:pt x="0" y="0"/>
                  </a:moveTo>
                  <a:lnTo>
                    <a:pt x="6186322" y="0"/>
                  </a:lnTo>
                  <a:lnTo>
                    <a:pt x="6186322" y="216379"/>
                  </a:lnTo>
                  <a:lnTo>
                    <a:pt x="0" y="216379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0"/>
            <a:ext cx="1028700" cy="1028700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3A35F">
                <a:alpha val="69804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948961" y="8275418"/>
            <a:ext cx="14390078" cy="67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87">
                <a:solidFill>
                  <a:srgbClr val="FFFFFF"/>
                </a:solidFill>
                <a:latin typeface="Open Sans Light Bold"/>
              </a:rPr>
              <a:t>Derrick Surrette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2F3769-88C1-3B44-4D02-AE4A3ED07FD9}"/>
              </a:ext>
            </a:extLst>
          </p:cNvPr>
          <p:cNvCxnSpPr/>
          <p:nvPr/>
        </p:nvCxnSpPr>
        <p:spPr>
          <a:xfrm>
            <a:off x="8263890" y="4229100"/>
            <a:ext cx="1828800" cy="1828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74802" y="1635294"/>
            <a:ext cx="7277904" cy="8651706"/>
            <a:chOff x="0" y="0"/>
            <a:chExt cx="9703872" cy="1153560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464" r="20489"/>
            <a:stretch>
              <a:fillRect/>
            </a:stretch>
          </p:blipFill>
          <p:spPr>
            <a:xfrm>
              <a:off x="0" y="0"/>
              <a:ext cx="9703872" cy="1153560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6652706" y="0"/>
            <a:ext cx="1635294" cy="163529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5143500"/>
            <a:ext cx="9374802" cy="5143500"/>
            <a:chOff x="0" y="0"/>
            <a:chExt cx="3171229" cy="17399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71229" cy="1739900"/>
            </a:xfrm>
            <a:custGeom>
              <a:avLst/>
              <a:gdLst/>
              <a:ahLst/>
              <a:cxnLst/>
              <a:rect l="l" t="t" r="r" b="b"/>
              <a:pathLst>
                <a:path w="3171229" h="1739900">
                  <a:moveTo>
                    <a:pt x="0" y="0"/>
                  </a:moveTo>
                  <a:lnTo>
                    <a:pt x="3171229" y="0"/>
                  </a:lnTo>
                  <a:lnTo>
                    <a:pt x="3171229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22508" y="1552247"/>
            <a:ext cx="1505608" cy="166094"/>
            <a:chOff x="0" y="0"/>
            <a:chExt cx="2657363" cy="2931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57363" cy="293152"/>
            </a:xfrm>
            <a:custGeom>
              <a:avLst/>
              <a:gdLst/>
              <a:ahLst/>
              <a:cxnLst/>
              <a:rect l="l" t="t" r="r" b="b"/>
              <a:pathLst>
                <a:path w="2657363" h="293152">
                  <a:moveTo>
                    <a:pt x="0" y="0"/>
                  </a:moveTo>
                  <a:lnTo>
                    <a:pt x="2657363" y="0"/>
                  </a:lnTo>
                  <a:lnTo>
                    <a:pt x="2657363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760173" y="1552247"/>
            <a:ext cx="432348" cy="166094"/>
            <a:chOff x="0" y="0"/>
            <a:chExt cx="763084" cy="2931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63084" cy="293152"/>
            </a:xfrm>
            <a:custGeom>
              <a:avLst/>
              <a:gdLst/>
              <a:ahLst/>
              <a:cxnLst/>
              <a:rect l="l" t="t" r="r" b="b"/>
              <a:pathLst>
                <a:path w="763084" h="293152">
                  <a:moveTo>
                    <a:pt x="0" y="0"/>
                  </a:moveTo>
                  <a:lnTo>
                    <a:pt x="763084" y="0"/>
                  </a:lnTo>
                  <a:lnTo>
                    <a:pt x="763084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624006" y="1635294"/>
            <a:ext cx="1028700" cy="1028700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3A35F">
                <a:alpha val="69804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7093328" y="582697"/>
            <a:ext cx="754051" cy="42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D3E40"/>
                </a:solidFill>
                <a:latin typeface="Open Sans Light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9673" y="2740194"/>
            <a:ext cx="9035456" cy="1945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29"/>
              </a:lnSpc>
            </a:pPr>
            <a:r>
              <a:rPr lang="en-US" sz="6999">
                <a:solidFill>
                  <a:srgbClr val="FFFFFF"/>
                </a:solidFill>
                <a:latin typeface="Source Sans Pro Bold"/>
              </a:rPr>
              <a:t>What is the Certification Program?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9346" y="6287518"/>
            <a:ext cx="8264675" cy="2546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687" lvl="1" indent="-395843">
              <a:lnSpc>
                <a:spcPts val="5133"/>
              </a:lnSpc>
              <a:buFont typeface="Arial"/>
              <a:buChar char="•"/>
            </a:pPr>
            <a:r>
              <a:rPr lang="en-US" sz="3666">
                <a:solidFill>
                  <a:srgbClr val="FFFFFF"/>
                </a:solidFill>
                <a:latin typeface="Open Sans Light"/>
              </a:rPr>
              <a:t>Created by staff and Board of Directors in 2019.</a:t>
            </a:r>
          </a:p>
          <a:p>
            <a:pPr marL="791687" lvl="1" indent="-395843">
              <a:lnSpc>
                <a:spcPts val="5133"/>
              </a:lnSpc>
              <a:buFont typeface="Arial"/>
              <a:buChar char="•"/>
            </a:pPr>
            <a:r>
              <a:rPr lang="en-US" sz="3666">
                <a:solidFill>
                  <a:srgbClr val="FFFFFF"/>
                </a:solidFill>
                <a:latin typeface="Open Sans Light"/>
              </a:rPr>
              <a:t>Launched at 2019 New Term Orientation.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52706" y="0"/>
            <a:ext cx="1635294" cy="163529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12974" y="1028700"/>
            <a:ext cx="1505608" cy="166094"/>
            <a:chOff x="0" y="0"/>
            <a:chExt cx="2657363" cy="2931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57363" cy="293152"/>
            </a:xfrm>
            <a:custGeom>
              <a:avLst/>
              <a:gdLst/>
              <a:ahLst/>
              <a:cxnLst/>
              <a:rect l="l" t="t" r="r" b="b"/>
              <a:pathLst>
                <a:path w="2657363" h="293152">
                  <a:moveTo>
                    <a:pt x="0" y="0"/>
                  </a:moveTo>
                  <a:lnTo>
                    <a:pt x="2657363" y="0"/>
                  </a:lnTo>
                  <a:lnTo>
                    <a:pt x="2657363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73507" y="1028700"/>
            <a:ext cx="432348" cy="166094"/>
            <a:chOff x="0" y="0"/>
            <a:chExt cx="763084" cy="293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63084" cy="293152"/>
            </a:xfrm>
            <a:custGeom>
              <a:avLst/>
              <a:gdLst/>
              <a:ahLst/>
              <a:cxnLst/>
              <a:rect l="l" t="t" r="r" b="b"/>
              <a:pathLst>
                <a:path w="763084" h="293152">
                  <a:moveTo>
                    <a:pt x="0" y="0"/>
                  </a:moveTo>
                  <a:lnTo>
                    <a:pt x="763084" y="0"/>
                  </a:lnTo>
                  <a:lnTo>
                    <a:pt x="763084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24222" y="3647050"/>
            <a:ext cx="10556187" cy="5146379"/>
            <a:chOff x="0" y="0"/>
            <a:chExt cx="1913890" cy="9330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933064"/>
            </a:xfrm>
            <a:custGeom>
              <a:avLst/>
              <a:gdLst/>
              <a:ahLst/>
              <a:cxnLst/>
              <a:rect l="l" t="t" r="r" b="b"/>
              <a:pathLst>
                <a:path w="1913890" h="933064">
                  <a:moveTo>
                    <a:pt x="0" y="0"/>
                  </a:moveTo>
                  <a:lnTo>
                    <a:pt x="1913890" y="0"/>
                  </a:lnTo>
                  <a:lnTo>
                    <a:pt x="1913890" y="933064"/>
                  </a:lnTo>
                  <a:lnTo>
                    <a:pt x="0" y="933064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804110" y="4457252"/>
            <a:ext cx="9477358" cy="56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8"/>
              </a:lnSpc>
            </a:pPr>
            <a:r>
              <a:rPr lang="en-US" sz="4233">
                <a:solidFill>
                  <a:srgbClr val="FFFFFF"/>
                </a:solidFill>
                <a:latin typeface="Open Sans Bold"/>
              </a:rPr>
              <a:t>To get credits...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82176" y="5269801"/>
            <a:ext cx="3900313" cy="2319210"/>
            <a:chOff x="0" y="0"/>
            <a:chExt cx="5200417" cy="3092279"/>
          </a:xfrm>
        </p:grpSpPr>
        <p:grpSp>
          <p:nvGrpSpPr>
            <p:cNvPr id="12" name="Group 12"/>
            <p:cNvGrpSpPr/>
            <p:nvPr/>
          </p:nvGrpSpPr>
          <p:grpSpPr>
            <a:xfrm>
              <a:off x="29244" y="0"/>
              <a:ext cx="5171173" cy="3092279"/>
              <a:chOff x="0" y="0"/>
              <a:chExt cx="3876567" cy="231812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876567" cy="2318126"/>
              </a:xfrm>
              <a:custGeom>
                <a:avLst/>
                <a:gdLst/>
                <a:ahLst/>
                <a:cxnLst/>
                <a:rect l="l" t="t" r="r" b="b"/>
                <a:pathLst>
                  <a:path w="3876567" h="2318126">
                    <a:moveTo>
                      <a:pt x="0" y="0"/>
                    </a:moveTo>
                    <a:lnTo>
                      <a:pt x="3876567" y="0"/>
                    </a:lnTo>
                    <a:lnTo>
                      <a:pt x="3876567" y="2318126"/>
                    </a:lnTo>
                    <a:lnTo>
                      <a:pt x="0" y="2318126"/>
                    </a:lnTo>
                    <a:close/>
                  </a:path>
                </a:pathLst>
              </a:custGeom>
              <a:solidFill>
                <a:srgbClr val="FFDC93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648582"/>
              <a:ext cx="5171173" cy="1823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2"/>
                </a:lnSpc>
              </a:pPr>
              <a:r>
                <a:rPr lang="en-US" sz="3256">
                  <a:solidFill>
                    <a:srgbClr val="3D3E40"/>
                  </a:solidFill>
                  <a:latin typeface="Open Sans Light Bold"/>
                </a:rPr>
                <a:t>Complete and turn in</a:t>
              </a:r>
            </a:p>
            <a:p>
              <a:pPr algn="ctr">
                <a:lnSpc>
                  <a:spcPts val="3582"/>
                </a:lnSpc>
              </a:pPr>
              <a:r>
                <a:rPr lang="en-US" sz="3256">
                  <a:solidFill>
                    <a:srgbClr val="3D3E40"/>
                  </a:solidFill>
                  <a:latin typeface="Open Sans Light Bold"/>
                </a:rPr>
                <a:t>course card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95791" y="6248815"/>
            <a:ext cx="613048" cy="46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2"/>
              </a:lnSpc>
            </a:pPr>
            <a:r>
              <a:rPr lang="en-US" sz="3256">
                <a:solidFill>
                  <a:srgbClr val="FFFFFF"/>
                </a:solidFill>
                <a:latin typeface="Open Sans Light Bold"/>
              </a:rPr>
              <a:t>or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173565" y="5269801"/>
            <a:ext cx="4107902" cy="2319210"/>
            <a:chOff x="0" y="0"/>
            <a:chExt cx="5477203" cy="309227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5477203" cy="3092279"/>
              <a:chOff x="0" y="0"/>
              <a:chExt cx="4105982" cy="23181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105982" cy="2318126"/>
              </a:xfrm>
              <a:custGeom>
                <a:avLst/>
                <a:gdLst/>
                <a:ahLst/>
                <a:cxnLst/>
                <a:rect l="l" t="t" r="r" b="b"/>
                <a:pathLst>
                  <a:path w="4105982" h="2318126">
                    <a:moveTo>
                      <a:pt x="0" y="0"/>
                    </a:moveTo>
                    <a:lnTo>
                      <a:pt x="4105982" y="0"/>
                    </a:lnTo>
                    <a:lnTo>
                      <a:pt x="4105982" y="2318126"/>
                    </a:lnTo>
                    <a:lnTo>
                      <a:pt x="0" y="2318126"/>
                    </a:lnTo>
                    <a:close/>
                  </a:path>
                </a:pathLst>
              </a:custGeom>
              <a:solidFill>
                <a:srgbClr val="FFDC93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51382" y="948101"/>
              <a:ext cx="5374440" cy="122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2"/>
                </a:lnSpc>
              </a:pPr>
              <a:r>
                <a:rPr lang="en-US" sz="3256">
                  <a:solidFill>
                    <a:srgbClr val="3D3E40"/>
                  </a:solidFill>
                  <a:latin typeface="Open Sans Light Bold"/>
                </a:rPr>
                <a:t>Sign up for a Webinar course. 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98847" y="8793429"/>
            <a:ext cx="1723068" cy="1493571"/>
            <a:chOff x="0" y="0"/>
            <a:chExt cx="3205758" cy="277877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05758" cy="2778779"/>
            </a:xfrm>
            <a:custGeom>
              <a:avLst/>
              <a:gdLst/>
              <a:ahLst/>
              <a:cxnLst/>
              <a:rect l="l" t="t" r="r" b="b"/>
              <a:pathLst>
                <a:path w="3205758" h="2778779">
                  <a:moveTo>
                    <a:pt x="0" y="0"/>
                  </a:moveTo>
                  <a:lnTo>
                    <a:pt x="3205758" y="0"/>
                  </a:lnTo>
                  <a:lnTo>
                    <a:pt x="3205758" y="2778779"/>
                  </a:lnTo>
                  <a:lnTo>
                    <a:pt x="0" y="2778779"/>
                  </a:lnTo>
                  <a:close/>
                </a:path>
              </a:pathLst>
            </a:custGeom>
            <a:solidFill>
              <a:srgbClr val="C3A35F">
                <a:alpha val="69804"/>
              </a:srgbClr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l="20944" r="14156"/>
          <a:stretch>
            <a:fillRect/>
          </a:stretch>
        </p:blipFill>
        <p:spPr>
          <a:xfrm>
            <a:off x="12136689" y="2671693"/>
            <a:ext cx="6151311" cy="6586607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7093328" y="582697"/>
            <a:ext cx="754051" cy="42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D3E40"/>
                </a:solidFill>
                <a:latin typeface="Open Sans Light Bold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12974" y="1806744"/>
            <a:ext cx="12027589" cy="97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26"/>
              </a:lnSpc>
            </a:pPr>
            <a:r>
              <a:rPr lang="en-US" sz="7501">
                <a:solidFill>
                  <a:srgbClr val="FFFFFF"/>
                </a:solidFill>
                <a:latin typeface="Source Sans Pro Bold"/>
              </a:rPr>
              <a:t>How does it work?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52706" y="0"/>
            <a:ext cx="1635294" cy="163529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093328" y="582697"/>
            <a:ext cx="754051" cy="42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D3E40"/>
                </a:solidFill>
                <a:latin typeface="Open Sans Light Bold"/>
              </a:rPr>
              <a:t>04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5868879"/>
            <a:ext cx="18342681" cy="6270713"/>
            <a:chOff x="0" y="0"/>
            <a:chExt cx="8200639" cy="28035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00639" cy="2803508"/>
            </a:xfrm>
            <a:custGeom>
              <a:avLst/>
              <a:gdLst/>
              <a:ahLst/>
              <a:cxnLst/>
              <a:rect l="l" t="t" r="r" b="b"/>
              <a:pathLst>
                <a:path w="8200639" h="2803508">
                  <a:moveTo>
                    <a:pt x="0" y="0"/>
                  </a:moveTo>
                  <a:lnTo>
                    <a:pt x="8200639" y="0"/>
                  </a:lnTo>
                  <a:lnTo>
                    <a:pt x="8200639" y="2803508"/>
                  </a:lnTo>
                  <a:lnTo>
                    <a:pt x="0" y="2803508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5868879"/>
            <a:ext cx="1028700" cy="1028700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D3E40">
                <a:alpha val="69804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115735" y="1078883"/>
            <a:ext cx="1505608" cy="166094"/>
            <a:chOff x="0" y="0"/>
            <a:chExt cx="2657363" cy="2931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57363" cy="293152"/>
            </a:xfrm>
            <a:custGeom>
              <a:avLst/>
              <a:gdLst/>
              <a:ahLst/>
              <a:cxnLst/>
              <a:rect l="l" t="t" r="r" b="b"/>
              <a:pathLst>
                <a:path w="2657363" h="293152">
                  <a:moveTo>
                    <a:pt x="0" y="0"/>
                  </a:moveTo>
                  <a:lnTo>
                    <a:pt x="2657363" y="0"/>
                  </a:lnTo>
                  <a:lnTo>
                    <a:pt x="2657363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739918" y="1078883"/>
            <a:ext cx="432348" cy="166094"/>
            <a:chOff x="0" y="0"/>
            <a:chExt cx="763084" cy="2931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63084" cy="293152"/>
            </a:xfrm>
            <a:custGeom>
              <a:avLst/>
              <a:gdLst/>
              <a:ahLst/>
              <a:cxnLst/>
              <a:rect l="l" t="t" r="r" b="b"/>
              <a:pathLst>
                <a:path w="763084" h="293152">
                  <a:moveTo>
                    <a:pt x="0" y="0"/>
                  </a:moveTo>
                  <a:lnTo>
                    <a:pt x="763084" y="0"/>
                  </a:lnTo>
                  <a:lnTo>
                    <a:pt x="763084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317774" y="2987587"/>
            <a:ext cx="9881651" cy="6270713"/>
            <a:chOff x="0" y="0"/>
            <a:chExt cx="4417885" cy="28035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17885" cy="2803508"/>
            </a:xfrm>
            <a:custGeom>
              <a:avLst/>
              <a:gdLst/>
              <a:ahLst/>
              <a:cxnLst/>
              <a:rect l="l" t="t" r="r" b="b"/>
              <a:pathLst>
                <a:path w="4417885" h="2803508">
                  <a:moveTo>
                    <a:pt x="0" y="0"/>
                  </a:moveTo>
                  <a:lnTo>
                    <a:pt x="4417885" y="0"/>
                  </a:lnTo>
                  <a:lnTo>
                    <a:pt x="4417885" y="2803508"/>
                  </a:lnTo>
                  <a:lnTo>
                    <a:pt x="0" y="2803508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547657" y="1998362"/>
            <a:ext cx="13192686" cy="603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Open Sans Extra Bold"/>
              </a:rPr>
              <a:t>What are the requirements?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496514" y="2987587"/>
            <a:ext cx="9524172" cy="4081144"/>
            <a:chOff x="0" y="0"/>
            <a:chExt cx="12698896" cy="5441526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031390" y="0"/>
              <a:ext cx="1667506" cy="1667506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0" y="252839"/>
              <a:ext cx="11031390" cy="1076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90"/>
                </a:lnSpc>
                <a:spcBef>
                  <a:spcPct val="0"/>
                </a:spcBef>
              </a:pPr>
              <a:r>
                <a:rPr lang="en-US" sz="4922">
                  <a:solidFill>
                    <a:srgbClr val="3D3E40"/>
                  </a:solidFill>
                  <a:latin typeface="Open Sans"/>
                </a:rPr>
                <a:t>-Ten core courses (required)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197173" y="2106485"/>
              <a:ext cx="1806824" cy="1806824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380766" y="2278600"/>
              <a:ext cx="9816407" cy="1185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19"/>
                </a:lnSpc>
                <a:spcBef>
                  <a:spcPct val="0"/>
                </a:spcBef>
              </a:pPr>
              <a:r>
                <a:rPr lang="en-US" sz="5370">
                  <a:solidFill>
                    <a:srgbClr val="3D3E40"/>
                  </a:solidFill>
                  <a:latin typeface="Open Sans"/>
                </a:rPr>
                <a:t>-Thirty elective courses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204385" y="4252391"/>
              <a:ext cx="7220919" cy="1189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519"/>
                </a:lnSpc>
                <a:spcBef>
                  <a:spcPct val="0"/>
                </a:spcBef>
              </a:pPr>
              <a:r>
                <a:rPr lang="en-US" sz="5370">
                  <a:solidFill>
                    <a:srgbClr val="3D3E40"/>
                  </a:solidFill>
                  <a:latin typeface="Open Sans"/>
                </a:rPr>
                <a:t>-Total of 40 CEUs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32916" y="7803197"/>
            <a:ext cx="9051369" cy="135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</a:pPr>
            <a:r>
              <a:rPr lang="en-US" sz="5400">
                <a:solidFill>
                  <a:srgbClr val="3D3E40"/>
                </a:solidFill>
                <a:latin typeface="Open Sans"/>
              </a:rPr>
              <a:t>-Designed for completion in one term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52706" y="0"/>
            <a:ext cx="1635294" cy="163529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904640" y="3411494"/>
            <a:ext cx="6954632" cy="6210945"/>
            <a:chOff x="0" y="0"/>
            <a:chExt cx="3377546" cy="30163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77546" cy="3016371"/>
            </a:xfrm>
            <a:custGeom>
              <a:avLst/>
              <a:gdLst/>
              <a:ahLst/>
              <a:cxnLst/>
              <a:rect l="l" t="t" r="r" b="b"/>
              <a:pathLst>
                <a:path w="3377546" h="3016371">
                  <a:moveTo>
                    <a:pt x="0" y="0"/>
                  </a:moveTo>
                  <a:lnTo>
                    <a:pt x="3377546" y="0"/>
                  </a:lnTo>
                  <a:lnTo>
                    <a:pt x="3377546" y="3016371"/>
                  </a:lnTo>
                  <a:lnTo>
                    <a:pt x="0" y="3016371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04640" y="724796"/>
            <a:ext cx="1644950" cy="181466"/>
            <a:chOff x="0" y="0"/>
            <a:chExt cx="2657363" cy="293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57363" cy="293152"/>
            </a:xfrm>
            <a:custGeom>
              <a:avLst/>
              <a:gdLst/>
              <a:ahLst/>
              <a:cxnLst/>
              <a:rect l="l" t="t" r="r" b="b"/>
              <a:pathLst>
                <a:path w="2657363" h="293152">
                  <a:moveTo>
                    <a:pt x="0" y="0"/>
                  </a:moveTo>
                  <a:lnTo>
                    <a:pt x="2657363" y="0"/>
                  </a:lnTo>
                  <a:lnTo>
                    <a:pt x="2657363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679139" y="724796"/>
            <a:ext cx="472361" cy="181466"/>
            <a:chOff x="0" y="0"/>
            <a:chExt cx="763084" cy="2931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63084" cy="293152"/>
            </a:xfrm>
            <a:custGeom>
              <a:avLst/>
              <a:gdLst/>
              <a:ahLst/>
              <a:cxnLst/>
              <a:rect l="l" t="t" r="r" b="b"/>
              <a:pathLst>
                <a:path w="763084" h="293152">
                  <a:moveTo>
                    <a:pt x="0" y="0"/>
                  </a:moveTo>
                  <a:lnTo>
                    <a:pt x="763084" y="0"/>
                  </a:lnTo>
                  <a:lnTo>
                    <a:pt x="763084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38257" y="1028700"/>
            <a:ext cx="6879774" cy="687977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093328" y="582697"/>
            <a:ext cx="754051" cy="42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D3E40"/>
                </a:solidFill>
                <a:latin typeface="Open Sans Light Bold"/>
              </a:rPr>
              <a:t>05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04640" y="1348245"/>
            <a:ext cx="7354660" cy="1843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5"/>
              </a:lnSpc>
            </a:pPr>
            <a:r>
              <a:rPr lang="en-US" sz="7647">
                <a:solidFill>
                  <a:srgbClr val="FFFFFF"/>
                </a:solidFill>
                <a:latin typeface="Source Sans Pro Bold"/>
              </a:rPr>
              <a:t>Do you want your transcript?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21074" y="3447471"/>
            <a:ext cx="3763282" cy="918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47"/>
              </a:lnSpc>
              <a:spcBef>
                <a:spcPct val="0"/>
              </a:spcBef>
            </a:pPr>
            <a:r>
              <a:rPr lang="en-US" sz="5462">
                <a:solidFill>
                  <a:srgbClr val="FFFFFF"/>
                </a:solidFill>
                <a:latin typeface="Open Sans Light Bold"/>
              </a:rPr>
              <a:t>You can...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96853" y="4642118"/>
            <a:ext cx="6741333" cy="1561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Open Sans"/>
              </a:rPr>
              <a:t>Email: sspangler@massup.org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8125" y="6748162"/>
            <a:ext cx="6078789" cy="76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Open Sans"/>
              </a:rPr>
              <a:t>Text: 601.668.0671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032299"/>
            <a:ext cx="7698888" cy="123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9"/>
              </a:lnSpc>
            </a:pPr>
            <a:r>
              <a:rPr lang="en-US" sz="4999">
                <a:solidFill>
                  <a:srgbClr val="FFFFFF"/>
                </a:solidFill>
                <a:latin typeface="Source Sans Pro Bold"/>
              </a:rPr>
              <a:t>Scan this QR code to request your transcript.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11290" y="8234554"/>
            <a:ext cx="6712459" cy="75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FFFFFF"/>
                </a:solidFill>
                <a:latin typeface="Open Sans"/>
              </a:rPr>
              <a:t>Find her today at On-Site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52706" y="0"/>
            <a:ext cx="1635294" cy="163529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386153"/>
            <a:ext cx="1505608" cy="166094"/>
            <a:chOff x="0" y="0"/>
            <a:chExt cx="2657363" cy="2931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57363" cy="293152"/>
            </a:xfrm>
            <a:custGeom>
              <a:avLst/>
              <a:gdLst/>
              <a:ahLst/>
              <a:cxnLst/>
              <a:rect l="l" t="t" r="r" b="b"/>
              <a:pathLst>
                <a:path w="2657363" h="293152">
                  <a:moveTo>
                    <a:pt x="0" y="0"/>
                  </a:moveTo>
                  <a:lnTo>
                    <a:pt x="2657363" y="0"/>
                  </a:lnTo>
                  <a:lnTo>
                    <a:pt x="2657363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679847" y="1386153"/>
            <a:ext cx="432348" cy="166094"/>
            <a:chOff x="0" y="0"/>
            <a:chExt cx="763084" cy="2931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63084" cy="293152"/>
            </a:xfrm>
            <a:custGeom>
              <a:avLst/>
              <a:gdLst/>
              <a:ahLst/>
              <a:cxnLst/>
              <a:rect l="l" t="t" r="r" b="b"/>
              <a:pathLst>
                <a:path w="763084" h="293152">
                  <a:moveTo>
                    <a:pt x="0" y="0"/>
                  </a:moveTo>
                  <a:lnTo>
                    <a:pt x="763084" y="0"/>
                  </a:lnTo>
                  <a:lnTo>
                    <a:pt x="763084" y="293152"/>
                  </a:lnTo>
                  <a:lnTo>
                    <a:pt x="0" y="293152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077568" y="1552247"/>
            <a:ext cx="6320574" cy="4414874"/>
            <a:chOff x="0" y="0"/>
            <a:chExt cx="15163800" cy="10591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163800" cy="10591800"/>
            </a:xfrm>
            <a:custGeom>
              <a:avLst/>
              <a:gdLst/>
              <a:ahLst/>
              <a:cxnLst/>
              <a:rect l="l" t="t" r="r" b="b"/>
              <a:pathLst>
                <a:path w="15163800" h="10591800">
                  <a:moveTo>
                    <a:pt x="15163800" y="254000"/>
                  </a:moveTo>
                  <a:lnTo>
                    <a:pt x="15163800" y="10337800"/>
                  </a:lnTo>
                  <a:cubicBezTo>
                    <a:pt x="15163800" y="10478135"/>
                    <a:pt x="15050136" y="10591800"/>
                    <a:pt x="14909800" y="10591800"/>
                  </a:cubicBezTo>
                  <a:lnTo>
                    <a:pt x="254000" y="10591800"/>
                  </a:lnTo>
                  <a:cubicBezTo>
                    <a:pt x="113665" y="10591800"/>
                    <a:pt x="0" y="10478135"/>
                    <a:pt x="0" y="10337800"/>
                  </a:cubicBezTo>
                  <a:lnTo>
                    <a:pt x="0" y="254000"/>
                  </a:lnTo>
                  <a:cubicBezTo>
                    <a:pt x="0" y="113665"/>
                    <a:pt x="113665" y="0"/>
                    <a:pt x="254000" y="0"/>
                  </a:cubicBezTo>
                  <a:lnTo>
                    <a:pt x="14909800" y="0"/>
                  </a:lnTo>
                  <a:cubicBezTo>
                    <a:pt x="15050136" y="0"/>
                    <a:pt x="15163800" y="113665"/>
                    <a:pt x="15163800" y="254000"/>
                  </a:cubicBezTo>
                  <a:close/>
                </a:path>
              </a:pathLst>
            </a:custGeom>
            <a:blipFill>
              <a:blip r:embed="rId2"/>
              <a:stretch>
                <a:fillRect l="-4819" r="-4819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077568" y="5872126"/>
            <a:ext cx="6320574" cy="4414874"/>
            <a:chOff x="0" y="0"/>
            <a:chExt cx="15163800" cy="10591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163800" cy="10591800"/>
            </a:xfrm>
            <a:custGeom>
              <a:avLst/>
              <a:gdLst/>
              <a:ahLst/>
              <a:cxnLst/>
              <a:rect l="l" t="t" r="r" b="b"/>
              <a:pathLst>
                <a:path w="15163800" h="10591800">
                  <a:moveTo>
                    <a:pt x="15163800" y="254000"/>
                  </a:moveTo>
                  <a:lnTo>
                    <a:pt x="15163800" y="10337800"/>
                  </a:lnTo>
                  <a:cubicBezTo>
                    <a:pt x="15163800" y="10478135"/>
                    <a:pt x="15050136" y="10591800"/>
                    <a:pt x="14909800" y="10591800"/>
                  </a:cubicBezTo>
                  <a:lnTo>
                    <a:pt x="254000" y="10591800"/>
                  </a:lnTo>
                  <a:cubicBezTo>
                    <a:pt x="113665" y="10591800"/>
                    <a:pt x="0" y="10478135"/>
                    <a:pt x="0" y="10337800"/>
                  </a:cubicBezTo>
                  <a:lnTo>
                    <a:pt x="0" y="254000"/>
                  </a:lnTo>
                  <a:cubicBezTo>
                    <a:pt x="0" y="113665"/>
                    <a:pt x="113665" y="0"/>
                    <a:pt x="254000" y="0"/>
                  </a:cubicBezTo>
                  <a:lnTo>
                    <a:pt x="14909800" y="0"/>
                  </a:lnTo>
                  <a:cubicBezTo>
                    <a:pt x="15050136" y="0"/>
                    <a:pt x="15163800" y="113665"/>
                    <a:pt x="15163800" y="254000"/>
                  </a:cubicBezTo>
                  <a:close/>
                </a:path>
              </a:pathLst>
            </a:custGeom>
            <a:blipFill>
              <a:blip r:embed="rId3"/>
              <a:stretch>
                <a:fillRect l="-2386" r="-238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0" y="2654634"/>
            <a:ext cx="12077568" cy="6434985"/>
            <a:chOff x="0" y="0"/>
            <a:chExt cx="6408366" cy="34144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408366" cy="3414407"/>
            </a:xfrm>
            <a:custGeom>
              <a:avLst/>
              <a:gdLst/>
              <a:ahLst/>
              <a:cxnLst/>
              <a:rect l="l" t="t" r="r" b="b"/>
              <a:pathLst>
                <a:path w="6408366" h="3414407">
                  <a:moveTo>
                    <a:pt x="0" y="0"/>
                  </a:moveTo>
                  <a:lnTo>
                    <a:pt x="6408366" y="0"/>
                  </a:lnTo>
                  <a:lnTo>
                    <a:pt x="6408366" y="3414407"/>
                  </a:lnTo>
                  <a:lnTo>
                    <a:pt x="0" y="3414407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7093328" y="582697"/>
            <a:ext cx="754051" cy="42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D3E40"/>
                </a:solidFill>
                <a:latin typeface="Open Sans Light Bold"/>
              </a:rPr>
              <a:t>06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3386" y="3070947"/>
            <a:ext cx="11710796" cy="222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23"/>
              </a:lnSpc>
            </a:pPr>
            <a:r>
              <a:rPr lang="en-US" sz="8799">
                <a:solidFill>
                  <a:srgbClr val="FFFFFF"/>
                </a:solidFill>
                <a:latin typeface="Playfair Display Bold"/>
              </a:rPr>
              <a:t>2023 Inaugural </a:t>
            </a:r>
          </a:p>
          <a:p>
            <a:pPr algn="ctr">
              <a:lnSpc>
                <a:spcPts val="8623"/>
              </a:lnSpc>
            </a:pPr>
            <a:r>
              <a:rPr lang="en-US" sz="8799">
                <a:solidFill>
                  <a:srgbClr val="FFFFFF"/>
                </a:solidFill>
                <a:latin typeface="Playfair Display Bold"/>
              </a:rPr>
              <a:t>Graduation Ceremony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2841" y="6036156"/>
            <a:ext cx="10491886" cy="971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US" sz="3500">
                <a:solidFill>
                  <a:srgbClr val="FFFFFF"/>
                </a:solidFill>
                <a:latin typeface="Arimo"/>
              </a:rPr>
              <a:t>-Will be held at the 2023 Annual Convention during the Honors Ceremony.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91688" y="7779099"/>
            <a:ext cx="9494193" cy="47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US" sz="3500">
                <a:solidFill>
                  <a:srgbClr val="FFFFFF"/>
                </a:solidFill>
                <a:latin typeface="Open Sans"/>
              </a:rPr>
              <a:t>-All certified Supervisors will be recognized.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3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52706" y="0"/>
            <a:ext cx="1635294" cy="1635294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DC9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39898" y="2663994"/>
            <a:ext cx="13084108" cy="5742853"/>
            <a:chOff x="0" y="0"/>
            <a:chExt cx="3994599" cy="17533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94599" cy="1753302"/>
            </a:xfrm>
            <a:custGeom>
              <a:avLst/>
              <a:gdLst/>
              <a:ahLst/>
              <a:cxnLst/>
              <a:rect l="l" t="t" r="r" b="b"/>
              <a:pathLst>
                <a:path w="3994599" h="1753302">
                  <a:moveTo>
                    <a:pt x="0" y="0"/>
                  </a:moveTo>
                  <a:lnTo>
                    <a:pt x="3994599" y="0"/>
                  </a:lnTo>
                  <a:lnTo>
                    <a:pt x="3994599" y="1753302"/>
                  </a:lnTo>
                  <a:lnTo>
                    <a:pt x="0" y="1753302"/>
                  </a:lnTo>
                  <a:close/>
                </a:path>
              </a:pathLst>
            </a:custGeom>
            <a:solidFill>
              <a:srgbClr val="C3A35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093328" y="582697"/>
            <a:ext cx="754051" cy="42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D3E40"/>
                </a:solidFill>
                <a:latin typeface="Open Sans Light Bold"/>
              </a:rPr>
              <a:t>07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624006" y="1635294"/>
            <a:ext cx="1028700" cy="1028700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C3A35F">
                <a:alpha val="69804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060076" y="3792115"/>
            <a:ext cx="12043753" cy="380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</a:pPr>
            <a:r>
              <a:rPr lang="en-US" sz="10903">
                <a:solidFill>
                  <a:srgbClr val="FFFFFF"/>
                </a:solidFill>
                <a:latin typeface="Playfair Display Bold"/>
              </a:rPr>
              <a:t>Phase 2:</a:t>
            </a:r>
          </a:p>
          <a:p>
            <a:pPr algn="ctr">
              <a:lnSpc>
                <a:spcPts val="9704"/>
              </a:lnSpc>
            </a:pPr>
            <a:r>
              <a:rPr lang="en-US" sz="10903">
                <a:solidFill>
                  <a:srgbClr val="FFFFFF"/>
                </a:solidFill>
                <a:latin typeface="Playfair Display Bold"/>
              </a:rPr>
              <a:t>Under 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Open Sans Bold</vt:lpstr>
      <vt:lpstr>Open Sans Light</vt:lpstr>
      <vt:lpstr>Calibri</vt:lpstr>
      <vt:lpstr>Open Sans Extra Bold</vt:lpstr>
      <vt:lpstr>Open Sans Light Bold</vt:lpstr>
      <vt:lpstr>Open Sans</vt:lpstr>
      <vt:lpstr>Arimo</vt:lpstr>
      <vt:lpstr>Source Sans Pro Bold</vt:lpstr>
      <vt:lpstr>Arial</vt:lpstr>
      <vt:lpstr>Playfair Display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- Derrick Surrette</dc:title>
  <cp:lastModifiedBy>Yamaiky Gamez</cp:lastModifiedBy>
  <cp:revision>2</cp:revision>
  <dcterms:created xsi:type="dcterms:W3CDTF">2006-08-16T00:00:00Z</dcterms:created>
  <dcterms:modified xsi:type="dcterms:W3CDTF">2023-01-24T20:02:43Z</dcterms:modified>
  <dc:identifier>DAFYHxdVC5c</dc:identifier>
</cp:coreProperties>
</file>