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82" r:id="rId5"/>
    <p:sldId id="260" r:id="rId6"/>
    <p:sldId id="261" r:id="rId7"/>
    <p:sldId id="285" r:id="rId8"/>
    <p:sldId id="262" r:id="rId9"/>
    <p:sldId id="263" r:id="rId10"/>
    <p:sldId id="264" r:id="rId11"/>
    <p:sldId id="286" r:id="rId12"/>
    <p:sldId id="267" r:id="rId13"/>
    <p:sldId id="268" r:id="rId14"/>
    <p:sldId id="287" r:id="rId15"/>
    <p:sldId id="280" r:id="rId16"/>
    <p:sldId id="270" r:id="rId17"/>
    <p:sldId id="271" r:id="rId18"/>
    <p:sldId id="281" r:id="rId19"/>
    <p:sldId id="277" r:id="rId20"/>
    <p:sldId id="274" r:id="rId21"/>
    <p:sldId id="278" r:id="rId22"/>
    <p:sldId id="279" r:id="rId23"/>
    <p:sldId id="273" r:id="rId24"/>
    <p:sldId id="288" r:id="rId25"/>
    <p:sldId id="289" r:id="rId26"/>
    <p:sldId id="269" r:id="rId2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39" d="100"/>
          <a:sy n="139" d="100"/>
        </p:scale>
        <p:origin x="-168"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E682A15-9107-41E8-BD17-ECF6029F38E5}" type="datetimeFigureOut">
              <a:rPr lang="en-US" smtClean="0"/>
              <a:t>6/25/15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3D9BDE1-DCB9-44FF-891D-19053D30905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82A15-9107-41E8-BD17-ECF6029F38E5}" type="datetimeFigureOut">
              <a:rPr lang="en-US" smtClean="0"/>
              <a:t>6/25/15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E682A15-9107-41E8-BD17-ECF6029F38E5}" type="datetimeFigureOut">
              <a:rPr lang="en-US" smtClean="0"/>
              <a:t>6/25/15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E682A15-9107-41E8-BD17-ECF6029F38E5}" type="datetimeFigureOut">
              <a:rPr lang="en-US" smtClean="0"/>
              <a:t>6/25/15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3D9BDE1-DCB9-44FF-891D-19053D30905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E682A15-9107-41E8-BD17-ECF6029F38E5}" type="datetimeFigureOut">
              <a:rPr lang="en-US" smtClean="0"/>
              <a:t>6/25/15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3D9BDE1-DCB9-44FF-891D-19053D309056}"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E682A15-9107-41E8-BD17-ECF6029F38E5}" type="datetimeFigureOut">
              <a:rPr lang="en-US" smtClean="0"/>
              <a:t>6/25/15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E682A15-9107-41E8-BD17-ECF6029F38E5}" type="datetimeFigureOut">
              <a:rPr lang="en-US" smtClean="0"/>
              <a:t>6/25/15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3D9BDE1-DCB9-44FF-891D-19053D309056}"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E682A15-9107-41E8-BD17-ECF6029F38E5}" type="datetimeFigureOut">
              <a:rPr lang="en-US" smtClean="0"/>
              <a:t>6/25/15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E682A15-9107-41E8-BD17-ECF6029F38E5}" type="datetimeFigureOut">
              <a:rPr lang="en-US" smtClean="0"/>
              <a:t>6/25/15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E682A15-9107-41E8-BD17-ECF6029F38E5}" type="datetimeFigureOut">
              <a:rPr lang="en-US" smtClean="0"/>
              <a:t>6/25/15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D9BDE1-DCB9-44FF-891D-19053D30905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E682A15-9107-41E8-BD17-ECF6029F38E5}" type="datetimeFigureOut">
              <a:rPr lang="en-US" smtClean="0"/>
              <a:t>6/25/15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3D9BDE1-DCB9-44FF-891D-19053D309056}"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E682A15-9107-41E8-BD17-ECF6029F38E5}" type="datetimeFigureOut">
              <a:rPr lang="en-US" smtClean="0"/>
              <a:t>6/25/15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3D9BDE1-DCB9-44FF-891D-19053D309056}"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osa.ms.gov/" TargetMode="External"/><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hyperlink" Target="mailto:Auditor@osa.ms.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143000"/>
            <a:ext cx="8458200" cy="1222375"/>
          </a:xfrm>
        </p:spPr>
        <p:txBody>
          <a:bodyPr>
            <a:noAutofit/>
          </a:bodyPr>
          <a:lstStyle/>
          <a:p>
            <a:pPr algn="r"/>
            <a:r>
              <a:rPr lang="en-US" sz="8000" dirty="0" smtClean="0">
                <a:solidFill>
                  <a:schemeClr val="tx1"/>
                </a:solidFill>
              </a:rPr>
              <a:t>MAS Convention</a:t>
            </a:r>
            <a:br>
              <a:rPr lang="en-US" sz="8000" dirty="0" smtClean="0">
                <a:solidFill>
                  <a:schemeClr val="tx1"/>
                </a:solidFill>
              </a:rPr>
            </a:br>
            <a:r>
              <a:rPr lang="en-US" sz="8000" dirty="0" smtClean="0">
                <a:solidFill>
                  <a:schemeClr val="tx1"/>
                </a:solidFill>
              </a:rPr>
              <a:t>2015</a:t>
            </a:r>
            <a:endParaRPr lang="en-US" sz="8000" dirty="0">
              <a:solidFill>
                <a:schemeClr val="tx1"/>
              </a:solidFill>
            </a:endParaRPr>
          </a:p>
        </p:txBody>
      </p:sp>
      <p:sp>
        <p:nvSpPr>
          <p:cNvPr id="3" name="Subtitle 2"/>
          <p:cNvSpPr>
            <a:spLocks noGrp="1"/>
          </p:cNvSpPr>
          <p:nvPr>
            <p:ph type="subTitle" idx="1"/>
          </p:nvPr>
        </p:nvSpPr>
        <p:spPr>
          <a:xfrm>
            <a:off x="381000" y="4267200"/>
            <a:ext cx="8458200" cy="914400"/>
          </a:xfrm>
        </p:spPr>
        <p:txBody>
          <a:bodyPr>
            <a:noAutofit/>
          </a:bodyPr>
          <a:lstStyle/>
          <a:p>
            <a:pPr algn="r"/>
            <a:r>
              <a:rPr lang="en-US" sz="2800" dirty="0" smtClean="0">
                <a:solidFill>
                  <a:schemeClr val="tx1"/>
                </a:solidFill>
              </a:rPr>
              <a:t>Mississippi Office of the State Auditor</a:t>
            </a:r>
          </a:p>
          <a:p>
            <a:pPr algn="r"/>
            <a:r>
              <a:rPr lang="en-US" sz="2800" dirty="0" smtClean="0">
                <a:solidFill>
                  <a:schemeClr val="tx1"/>
                </a:solidFill>
              </a:rPr>
              <a:t>Stacey Pickering, Auditor</a:t>
            </a:r>
            <a:endParaRPr lang="en-US" sz="2800"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44" y="4038601"/>
            <a:ext cx="2801010" cy="2782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390059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 19-13-21. Repairs of road equipment.</a:t>
            </a:r>
          </a:p>
        </p:txBody>
      </p:sp>
      <p:sp>
        <p:nvSpPr>
          <p:cNvPr id="3" name="Content Placeholder 2"/>
          <p:cNvSpPr>
            <a:spLocks noGrp="1"/>
          </p:cNvSpPr>
          <p:nvPr>
            <p:ph idx="1"/>
          </p:nvPr>
        </p:nvSpPr>
        <p:spPr/>
        <p:txBody>
          <a:bodyPr>
            <a:normAutofit fontScale="92500" lnSpcReduction="10000"/>
          </a:bodyPr>
          <a:lstStyle/>
          <a:p>
            <a:r>
              <a:rPr lang="en-US" b="1" dirty="0" smtClean="0">
                <a:solidFill>
                  <a:schemeClr val="tx1"/>
                </a:solidFill>
              </a:rPr>
              <a:t>… any </a:t>
            </a:r>
            <a:r>
              <a:rPr lang="en-US" b="1" dirty="0">
                <a:solidFill>
                  <a:schemeClr val="tx1"/>
                </a:solidFill>
              </a:rPr>
              <a:t>repairs herein permitted to be made after the first day of July of the last year of the term of office of the members of the board making such repairs shall exceed the sum of Five Thousand Dollars ($5,000.00), the repairs shall not be made unless and until the board of supervisors, or a majority of the members thereof, shall have authorized the making of the repairs at a regular meeting of the board, or a special meeting called for that purpose. </a:t>
            </a:r>
          </a:p>
        </p:txBody>
      </p:sp>
    </p:spTree>
    <p:extLst>
      <p:ext uri="{BB962C8B-B14F-4D97-AF65-F5344CB8AC3E}">
        <p14:creationId xmlns:p14="http://schemas.microsoft.com/office/powerpoint/2010/main" val="207466947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6" presetClass="emph" presetSubtype="0" fill="hold" grpId="0" nodeType="afterEffect">
                                  <p:stCondLst>
                                    <p:cond delay="0"/>
                                  </p:stCondLst>
                                  <p:childTnLst>
                                    <p:animEffect transition="out" filter="fade">
                                      <p:cBhvr>
                                        <p:cTn id="12" dur="1000" tmFilter="0, 0; .2, .5; .8, .5; 1, 0"/>
                                        <p:tgtEl>
                                          <p:spTgt spid="2"/>
                                        </p:tgtEl>
                                      </p:cBhvr>
                                    </p:animEffect>
                                    <p:animScale>
                                      <p:cBhvr>
                                        <p:cTn id="13"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791" y="457200"/>
            <a:ext cx="8686800" cy="838200"/>
          </a:xfrm>
        </p:spPr>
        <p:txBody>
          <a:bodyPr>
            <a:noAutofit/>
          </a:bodyPr>
          <a:lstStyle/>
          <a:p>
            <a:r>
              <a:rPr lang="en-US" sz="2400" dirty="0"/>
              <a:t>§ 23-15-881. Prohibitions against excessive expenditures or hiring of workers for state highways or public roads; maintenance of records.</a:t>
            </a:r>
          </a:p>
        </p:txBody>
      </p:sp>
      <p:sp>
        <p:nvSpPr>
          <p:cNvPr id="3" name="Content Placeholder 2"/>
          <p:cNvSpPr>
            <a:spLocks noGrp="1"/>
          </p:cNvSpPr>
          <p:nvPr>
            <p:ph idx="1"/>
          </p:nvPr>
        </p:nvSpPr>
        <p:spPr>
          <a:xfrm>
            <a:off x="76200" y="1524000"/>
            <a:ext cx="8991600" cy="5257800"/>
          </a:xfrm>
        </p:spPr>
        <p:txBody>
          <a:bodyPr>
            <a:normAutofit fontScale="40000" lnSpcReduction="20000"/>
          </a:bodyPr>
          <a:lstStyle/>
          <a:p>
            <a:r>
              <a:rPr lang="en-US" sz="6400" b="1" dirty="0"/>
              <a:t>It shall be unlawful for the </a:t>
            </a:r>
            <a:r>
              <a:rPr lang="en-US" sz="6400" b="1" dirty="0" smtClean="0"/>
              <a:t>… board </a:t>
            </a:r>
            <a:r>
              <a:rPr lang="en-US" sz="6400" b="1" dirty="0"/>
              <a:t>of supervisors of any county or any member of the board of supervisors of such county, to employ, during the months of May, June, July and August of any year in which a general primary election is held for the nomination and election of members of the State Highway Commission and members of the boards of supervisors, a greater number of persons to work and maintain the state highways, in any highway district, or the public roads, in any supervisors district of the county, as the case may be, than the average number of persons employed for similar purposes in such highway district or supervisors district, as the case may be, during the months of May, June, July and August of the three (3) years immediately preceding the year in which such general primary election is held. </a:t>
            </a:r>
            <a:endParaRPr lang="en-US" b="1" dirty="0"/>
          </a:p>
        </p:txBody>
      </p:sp>
    </p:spTree>
    <p:extLst>
      <p:ext uri="{BB962C8B-B14F-4D97-AF65-F5344CB8AC3E}">
        <p14:creationId xmlns:p14="http://schemas.microsoft.com/office/powerpoint/2010/main" val="21994022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0" nodeType="afterEffect">
                                  <p:stCondLst>
                                    <p:cond delay="0"/>
                                  </p:stCondLst>
                                  <p:childTnLst>
                                    <p:animEffect transition="out" filter="fade">
                                      <p:cBhvr>
                                        <p:cTn id="12" dur="1000" tmFilter="0, 0; .2, .5; .8, .5; 1, 0"/>
                                        <p:tgtEl>
                                          <p:spTgt spid="2"/>
                                        </p:tgtEl>
                                      </p:cBhvr>
                                    </p:animEffect>
                                    <p:animScale>
                                      <p:cBhvr>
                                        <p:cTn id="13"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 65-9-19. Contracts.</a:t>
            </a:r>
          </a:p>
        </p:txBody>
      </p:sp>
      <p:sp>
        <p:nvSpPr>
          <p:cNvPr id="3" name="Content Placeholder 2"/>
          <p:cNvSpPr>
            <a:spLocks noGrp="1"/>
          </p:cNvSpPr>
          <p:nvPr>
            <p:ph idx="1"/>
          </p:nvPr>
        </p:nvSpPr>
        <p:spPr/>
        <p:txBody>
          <a:bodyPr>
            <a:normAutofit fontScale="92500" lnSpcReduction="20000"/>
          </a:bodyPr>
          <a:lstStyle/>
          <a:p>
            <a:r>
              <a:rPr lang="en-US" b="1" dirty="0">
                <a:solidFill>
                  <a:schemeClr val="tx1"/>
                </a:solidFill>
              </a:rPr>
              <a:t>Contracts for the construction of state aid road projects shall be advertised and let by the board of supervisors of any county desiring so to do, in the manner now required by law but subject to the approval of the State Aid Engineer; however, during the last six months of the boards of supervisors' terms of office, no contracts for state aid projects shall be awarded unless construction programs embracing such projects shall have been adopted by the boards and approved by the State Aid Engineer in writing prior to July 1 of said year. </a:t>
            </a:r>
          </a:p>
        </p:txBody>
      </p:sp>
    </p:spTree>
    <p:extLst>
      <p:ext uri="{BB962C8B-B14F-4D97-AF65-F5344CB8AC3E}">
        <p14:creationId xmlns:p14="http://schemas.microsoft.com/office/powerpoint/2010/main" val="401136142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6" presetClass="emph" presetSubtype="0" fill="hold" grpId="0" nodeType="afterEffect">
                                  <p:stCondLst>
                                    <p:cond delay="0"/>
                                  </p:stCondLst>
                                  <p:childTnLst>
                                    <p:animEffect transition="out" filter="fade">
                                      <p:cBhvr>
                                        <p:cTn id="12" dur="1000" tmFilter="0, 0; .2, .5; .8, .5; 1, 0"/>
                                        <p:tgtEl>
                                          <p:spTgt spid="2"/>
                                        </p:tgtEl>
                                      </p:cBhvr>
                                    </p:animEffect>
                                    <p:animScale>
                                      <p:cBhvr>
                                        <p:cTn id="13"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686800" cy="838200"/>
          </a:xfrm>
        </p:spPr>
        <p:txBody>
          <a:bodyPr>
            <a:normAutofit fontScale="90000"/>
          </a:bodyPr>
          <a:lstStyle/>
          <a:p>
            <a:r>
              <a:rPr lang="en-US" dirty="0">
                <a:solidFill>
                  <a:schemeClr val="tx1"/>
                </a:solidFill>
              </a:rPr>
              <a:t>§ 65-7-95. Methods of construction and maintenance.</a:t>
            </a:r>
          </a:p>
        </p:txBody>
      </p:sp>
      <p:sp>
        <p:nvSpPr>
          <p:cNvPr id="3" name="Content Placeholder 2"/>
          <p:cNvSpPr>
            <a:spLocks noGrp="1"/>
          </p:cNvSpPr>
          <p:nvPr>
            <p:ph idx="1"/>
          </p:nvPr>
        </p:nvSpPr>
        <p:spPr>
          <a:xfrm>
            <a:off x="304800" y="2057400"/>
            <a:ext cx="8686800" cy="4022725"/>
          </a:xfrm>
        </p:spPr>
        <p:txBody>
          <a:bodyPr>
            <a:normAutofit/>
          </a:bodyPr>
          <a:lstStyle/>
          <a:p>
            <a:r>
              <a:rPr lang="en-US" b="1" dirty="0" smtClean="0">
                <a:solidFill>
                  <a:schemeClr val="tx1"/>
                </a:solidFill>
              </a:rPr>
              <a:t>In </a:t>
            </a:r>
            <a:r>
              <a:rPr lang="en-US" b="1" dirty="0">
                <a:solidFill>
                  <a:schemeClr val="tx1"/>
                </a:solidFill>
              </a:rPr>
              <a:t>no event shall any contract </a:t>
            </a:r>
            <a:r>
              <a:rPr lang="en-US" b="1" dirty="0" smtClean="0">
                <a:solidFill>
                  <a:schemeClr val="tx1"/>
                </a:solidFill>
              </a:rPr>
              <a:t>for road construction and maintenance be </a:t>
            </a:r>
            <a:r>
              <a:rPr lang="en-US" b="1" dirty="0">
                <a:solidFill>
                  <a:schemeClr val="tx1"/>
                </a:solidFill>
              </a:rPr>
              <a:t>awarded that shall extend beyond thirty (30) days from the termination and end of the term of office of the members of the boards of supervisors awarding same.  </a:t>
            </a:r>
          </a:p>
          <a:p>
            <a:endParaRPr lang="en-US" dirty="0">
              <a:solidFill>
                <a:schemeClr val="tx1"/>
              </a:solidFill>
            </a:endParaRPr>
          </a:p>
        </p:txBody>
      </p:sp>
    </p:spTree>
    <p:extLst>
      <p:ext uri="{BB962C8B-B14F-4D97-AF65-F5344CB8AC3E}">
        <p14:creationId xmlns:p14="http://schemas.microsoft.com/office/powerpoint/2010/main" val="39024856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6" presetClass="emph" presetSubtype="0" fill="hold" grpId="0" nodeType="afterEffect">
                                  <p:stCondLst>
                                    <p:cond delay="0"/>
                                  </p:stCondLst>
                                  <p:childTnLst>
                                    <p:animEffect transition="out" filter="fade">
                                      <p:cBhvr>
                                        <p:cTn id="12" dur="1000" tmFilter="0, 0; .2, .5; .8, .5; 1, 0"/>
                                        <p:tgtEl>
                                          <p:spTgt spid="2"/>
                                        </p:tgtEl>
                                      </p:cBhvr>
                                    </p:animEffect>
                                    <p:animScale>
                                      <p:cBhvr>
                                        <p:cTn id="13"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81000" y="2666999"/>
            <a:ext cx="8458200" cy="3408787"/>
          </a:xfrm>
        </p:spPr>
        <p:txBody>
          <a:bodyPr/>
          <a:lstStyle/>
          <a:p>
            <a:pPr algn="ctr"/>
            <a:r>
              <a:rPr lang="en-US" dirty="0" smtClean="0"/>
              <a:t>PUBLIC HOSPITAL ISSUES</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3069014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Study</a:t>
            </a:r>
            <a:endParaRPr lang="en-US" dirty="0"/>
          </a:p>
        </p:txBody>
      </p:sp>
      <p:sp>
        <p:nvSpPr>
          <p:cNvPr id="3" name="Content Placeholder 2"/>
          <p:cNvSpPr>
            <a:spLocks noGrp="1"/>
          </p:cNvSpPr>
          <p:nvPr>
            <p:ph idx="1"/>
          </p:nvPr>
        </p:nvSpPr>
        <p:spPr>
          <a:xfrm>
            <a:off x="304800" y="1554162"/>
            <a:ext cx="8686800" cy="5151438"/>
          </a:xfrm>
        </p:spPr>
        <p:txBody>
          <a:bodyPr>
            <a:normAutofit/>
          </a:bodyPr>
          <a:lstStyle/>
          <a:p>
            <a:pPr>
              <a:spcBef>
                <a:spcPts val="0"/>
              </a:spcBef>
            </a:pPr>
            <a:r>
              <a:rPr lang="en-US" dirty="0"/>
              <a:t>Rural public hospitals play a vital role in our local </a:t>
            </a:r>
            <a:r>
              <a:rPr lang="en-US" dirty="0" smtClean="0"/>
              <a:t>communities</a:t>
            </a:r>
          </a:p>
          <a:p>
            <a:pPr marL="0" indent="0">
              <a:spcBef>
                <a:spcPts val="0"/>
              </a:spcBef>
              <a:buNone/>
            </a:pPr>
            <a:endParaRPr lang="en-US" sz="1200" dirty="0"/>
          </a:p>
          <a:p>
            <a:pPr>
              <a:spcBef>
                <a:spcPts val="0"/>
              </a:spcBef>
            </a:pPr>
            <a:r>
              <a:rPr lang="en-US" dirty="0" smtClean="0"/>
              <a:t>Financially </a:t>
            </a:r>
            <a:r>
              <a:rPr lang="en-US" dirty="0"/>
              <a:t>strong hospitals offer the best possibility for good health </a:t>
            </a:r>
            <a:r>
              <a:rPr lang="en-US" dirty="0" smtClean="0"/>
              <a:t>services</a:t>
            </a:r>
          </a:p>
          <a:p>
            <a:pPr marL="0" indent="0">
              <a:spcBef>
                <a:spcPts val="0"/>
              </a:spcBef>
              <a:buNone/>
            </a:pPr>
            <a:endParaRPr lang="en-US" sz="1200" dirty="0"/>
          </a:p>
          <a:p>
            <a:pPr>
              <a:spcBef>
                <a:spcPts val="0"/>
              </a:spcBef>
            </a:pPr>
            <a:r>
              <a:rPr lang="en-US" dirty="0" smtClean="0"/>
              <a:t>Good </a:t>
            </a:r>
            <a:r>
              <a:rPr lang="en-US" dirty="0"/>
              <a:t>information about a hospital’s                                       financial health can help:</a:t>
            </a:r>
          </a:p>
          <a:p>
            <a:pPr lvl="1">
              <a:spcBef>
                <a:spcPts val="0"/>
              </a:spcBef>
            </a:pPr>
            <a:r>
              <a:rPr lang="en-US" dirty="0"/>
              <a:t>Identify best practices</a:t>
            </a:r>
          </a:p>
          <a:p>
            <a:pPr lvl="1">
              <a:spcBef>
                <a:spcPts val="0"/>
              </a:spcBef>
            </a:pPr>
            <a:r>
              <a:rPr lang="en-US" dirty="0"/>
              <a:t>Focus attention where it is most needed</a:t>
            </a:r>
          </a:p>
          <a:p>
            <a:pPr lvl="1">
              <a:spcBef>
                <a:spcPts val="0"/>
              </a:spcBef>
            </a:pPr>
            <a:r>
              <a:rPr lang="en-US" dirty="0"/>
              <a:t>Identify efficiencies</a:t>
            </a:r>
          </a:p>
          <a:p>
            <a:endParaRPr lang="en-US" dirty="0" smtClean="0"/>
          </a:p>
          <a:p>
            <a:endParaRPr lang="en-US" dirty="0"/>
          </a:p>
        </p:txBody>
      </p:sp>
    </p:spTree>
    <p:extLst>
      <p:ext uri="{BB962C8B-B14F-4D97-AF65-F5344CB8AC3E}">
        <p14:creationId xmlns:p14="http://schemas.microsoft.com/office/powerpoint/2010/main" val="401872720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Study</a:t>
            </a:r>
            <a:endParaRPr lang="en-US" dirty="0"/>
          </a:p>
        </p:txBody>
      </p:sp>
      <p:sp>
        <p:nvSpPr>
          <p:cNvPr id="3" name="Content Placeholder 2"/>
          <p:cNvSpPr>
            <a:spLocks noGrp="1"/>
          </p:cNvSpPr>
          <p:nvPr>
            <p:ph idx="1"/>
          </p:nvPr>
        </p:nvSpPr>
        <p:spPr>
          <a:xfrm>
            <a:off x="304800" y="1554162"/>
            <a:ext cx="8686800" cy="5075238"/>
          </a:xfrm>
        </p:spPr>
        <p:txBody>
          <a:bodyPr>
            <a:normAutofit/>
          </a:bodyPr>
          <a:lstStyle/>
          <a:p>
            <a:pPr>
              <a:spcBef>
                <a:spcPts val="0"/>
              </a:spcBef>
            </a:pPr>
            <a:r>
              <a:rPr lang="en-US" dirty="0"/>
              <a:t>OSA </a:t>
            </a:r>
            <a:r>
              <a:rPr lang="en-US" dirty="0" smtClean="0"/>
              <a:t>created an analytical method to study </a:t>
            </a:r>
            <a:r>
              <a:rPr lang="en-US" b="1" u="sng" dirty="0" smtClean="0"/>
              <a:t>25</a:t>
            </a:r>
            <a:r>
              <a:rPr lang="en-US" dirty="0" smtClean="0"/>
              <a:t> rural, publicly owned hospitals using </a:t>
            </a:r>
          </a:p>
          <a:p>
            <a:pPr lvl="1">
              <a:spcBef>
                <a:spcPts val="0"/>
              </a:spcBef>
            </a:pPr>
            <a:r>
              <a:rPr lang="en-US" dirty="0" smtClean="0"/>
              <a:t>Profitability</a:t>
            </a:r>
          </a:p>
          <a:p>
            <a:pPr lvl="1">
              <a:spcBef>
                <a:spcPts val="0"/>
              </a:spcBef>
            </a:pPr>
            <a:r>
              <a:rPr lang="en-US" dirty="0" smtClean="0"/>
              <a:t>Liquidity</a:t>
            </a:r>
          </a:p>
          <a:p>
            <a:pPr lvl="1">
              <a:spcBef>
                <a:spcPts val="0"/>
              </a:spcBef>
            </a:pPr>
            <a:r>
              <a:rPr lang="en-US" dirty="0" smtClean="0"/>
              <a:t>Capital structure</a:t>
            </a:r>
          </a:p>
          <a:p>
            <a:pPr lvl="1">
              <a:spcBef>
                <a:spcPts val="0"/>
              </a:spcBef>
            </a:pPr>
            <a:r>
              <a:rPr lang="en-US" dirty="0" smtClean="0"/>
              <a:t>Solvency</a:t>
            </a:r>
          </a:p>
          <a:p>
            <a:pPr marL="457200" lvl="1" indent="0">
              <a:spcBef>
                <a:spcPts val="0"/>
              </a:spcBef>
              <a:buNone/>
            </a:pPr>
            <a:endParaRPr lang="en-US" sz="1200" dirty="0" smtClean="0"/>
          </a:p>
          <a:p>
            <a:pPr>
              <a:spcBef>
                <a:spcPts val="0"/>
              </a:spcBef>
            </a:pPr>
            <a:r>
              <a:rPr lang="en-US" sz="2800" dirty="0">
                <a:solidFill>
                  <a:schemeClr val="tx2">
                    <a:lumMod val="50000"/>
                  </a:schemeClr>
                </a:solidFill>
              </a:rPr>
              <a:t>Mostly Good</a:t>
            </a:r>
          </a:p>
          <a:p>
            <a:pPr lvl="1">
              <a:spcBef>
                <a:spcPts val="0"/>
              </a:spcBef>
            </a:pPr>
            <a:r>
              <a:rPr lang="en-US" sz="2400" dirty="0">
                <a:solidFill>
                  <a:schemeClr val="tx2">
                    <a:lumMod val="50000"/>
                  </a:schemeClr>
                </a:solidFill>
              </a:rPr>
              <a:t>Average hospitals studied are above national average for </a:t>
            </a:r>
            <a:r>
              <a:rPr lang="en-US" sz="2400" b="1" dirty="0">
                <a:solidFill>
                  <a:schemeClr val="tx2">
                    <a:lumMod val="50000"/>
                  </a:schemeClr>
                </a:solidFill>
              </a:rPr>
              <a:t>rural,</a:t>
            </a:r>
            <a:r>
              <a:rPr lang="en-US" sz="2400" dirty="0">
                <a:solidFill>
                  <a:schemeClr val="tx2">
                    <a:lumMod val="50000"/>
                  </a:schemeClr>
                </a:solidFill>
              </a:rPr>
              <a:t> </a:t>
            </a:r>
            <a:r>
              <a:rPr lang="en-US" sz="2400" b="1" dirty="0">
                <a:solidFill>
                  <a:schemeClr val="tx2">
                    <a:lumMod val="50000"/>
                  </a:schemeClr>
                </a:solidFill>
              </a:rPr>
              <a:t>public</a:t>
            </a:r>
            <a:r>
              <a:rPr lang="en-US" sz="2400" dirty="0">
                <a:solidFill>
                  <a:schemeClr val="tx2">
                    <a:lumMod val="50000"/>
                  </a:schemeClr>
                </a:solidFill>
              </a:rPr>
              <a:t> </a:t>
            </a:r>
            <a:r>
              <a:rPr lang="en-US" sz="2400" dirty="0" smtClean="0">
                <a:solidFill>
                  <a:schemeClr val="tx2">
                    <a:lumMod val="50000"/>
                  </a:schemeClr>
                </a:solidFill>
              </a:rPr>
              <a:t>hospitals</a:t>
            </a:r>
          </a:p>
          <a:p>
            <a:pPr lvl="1">
              <a:spcBef>
                <a:spcPts val="0"/>
              </a:spcBef>
            </a:pPr>
            <a:endParaRPr lang="en-US" sz="1100" dirty="0">
              <a:solidFill>
                <a:schemeClr val="tx2">
                  <a:lumMod val="50000"/>
                </a:schemeClr>
              </a:solidFill>
            </a:endParaRPr>
          </a:p>
          <a:p>
            <a:pPr lvl="1">
              <a:spcBef>
                <a:spcPts val="0"/>
              </a:spcBef>
            </a:pPr>
            <a:r>
              <a:rPr lang="en-US" sz="2400" dirty="0">
                <a:solidFill>
                  <a:schemeClr val="tx2">
                    <a:lumMod val="50000"/>
                  </a:schemeClr>
                </a:solidFill>
              </a:rPr>
              <a:t>60% of hospitals in the study did better than national median</a:t>
            </a:r>
          </a:p>
          <a:p>
            <a:pPr>
              <a:spcBef>
                <a:spcPts val="0"/>
              </a:spcBef>
            </a:pPr>
            <a:endParaRPr lang="en-US" dirty="0" smtClean="0"/>
          </a:p>
        </p:txBody>
      </p:sp>
    </p:spTree>
    <p:extLst>
      <p:ext uri="{BB962C8B-B14F-4D97-AF65-F5344CB8AC3E}">
        <p14:creationId xmlns:p14="http://schemas.microsoft.com/office/powerpoint/2010/main" val="22286172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Study</a:t>
            </a:r>
            <a:endParaRPr lang="en-US" dirty="0"/>
          </a:p>
        </p:txBody>
      </p:sp>
      <p:sp>
        <p:nvSpPr>
          <p:cNvPr id="3" name="Content Placeholder 2"/>
          <p:cNvSpPr>
            <a:spLocks noGrp="1"/>
          </p:cNvSpPr>
          <p:nvPr>
            <p:ph idx="1"/>
          </p:nvPr>
        </p:nvSpPr>
        <p:spPr>
          <a:xfrm>
            <a:off x="304800" y="1371600"/>
            <a:ext cx="8610600" cy="5181600"/>
          </a:xfrm>
        </p:spPr>
        <p:txBody>
          <a:bodyPr/>
          <a:lstStyle/>
          <a:p>
            <a:pPr>
              <a:spcBef>
                <a:spcPts val="0"/>
              </a:spcBef>
            </a:pPr>
            <a:r>
              <a:rPr lang="en-US" sz="2800" dirty="0" smtClean="0">
                <a:solidFill>
                  <a:schemeClr val="tx2">
                    <a:lumMod val="50000"/>
                  </a:schemeClr>
                </a:solidFill>
              </a:rPr>
              <a:t>Some </a:t>
            </a:r>
            <a:r>
              <a:rPr lang="en-US" sz="2800" dirty="0">
                <a:solidFill>
                  <a:schemeClr val="tx2">
                    <a:lumMod val="50000"/>
                  </a:schemeClr>
                </a:solidFill>
              </a:rPr>
              <a:t>Concern</a:t>
            </a:r>
          </a:p>
          <a:p>
            <a:pPr lvl="1">
              <a:spcBef>
                <a:spcPts val="0"/>
              </a:spcBef>
            </a:pPr>
            <a:r>
              <a:rPr lang="en-US" sz="2600" dirty="0">
                <a:solidFill>
                  <a:schemeClr val="tx2">
                    <a:lumMod val="50000"/>
                  </a:schemeClr>
                </a:solidFill>
              </a:rPr>
              <a:t>Four hospitals made financial watch list:</a:t>
            </a:r>
          </a:p>
          <a:p>
            <a:pPr lvl="2">
              <a:spcBef>
                <a:spcPts val="0"/>
              </a:spcBef>
            </a:pPr>
            <a:r>
              <a:rPr lang="en-US" sz="2200" dirty="0">
                <a:solidFill>
                  <a:schemeClr val="tx2">
                    <a:lumMod val="50000"/>
                  </a:schemeClr>
                </a:solidFill>
              </a:rPr>
              <a:t>Tippah County Hospital</a:t>
            </a:r>
          </a:p>
          <a:p>
            <a:pPr lvl="2">
              <a:spcBef>
                <a:spcPts val="0"/>
              </a:spcBef>
            </a:pPr>
            <a:r>
              <a:rPr lang="en-US" sz="2200" dirty="0">
                <a:solidFill>
                  <a:schemeClr val="tx2">
                    <a:lumMod val="50000"/>
                  </a:schemeClr>
                </a:solidFill>
              </a:rPr>
              <a:t>Tallahatchie County General Hospital</a:t>
            </a:r>
          </a:p>
          <a:p>
            <a:pPr lvl="2">
              <a:spcBef>
                <a:spcPts val="0"/>
              </a:spcBef>
            </a:pPr>
            <a:r>
              <a:rPr lang="en-US" sz="2200" dirty="0">
                <a:solidFill>
                  <a:schemeClr val="tx2">
                    <a:lumMod val="50000"/>
                  </a:schemeClr>
                </a:solidFill>
              </a:rPr>
              <a:t>Natchez Regional Medical Center</a:t>
            </a:r>
          </a:p>
          <a:p>
            <a:pPr lvl="2">
              <a:spcBef>
                <a:spcPts val="0"/>
              </a:spcBef>
            </a:pPr>
            <a:r>
              <a:rPr lang="en-US" sz="2200" dirty="0">
                <a:solidFill>
                  <a:schemeClr val="tx2">
                    <a:lumMod val="50000"/>
                  </a:schemeClr>
                </a:solidFill>
              </a:rPr>
              <a:t>Montfort Jones Memorial Hospital  </a:t>
            </a:r>
            <a:r>
              <a:rPr lang="en-US" sz="2200" dirty="0" smtClean="0">
                <a:solidFill>
                  <a:schemeClr val="tx2">
                    <a:lumMod val="50000"/>
                  </a:schemeClr>
                </a:solidFill>
              </a:rPr>
              <a:t>                                    (</a:t>
            </a:r>
            <a:r>
              <a:rPr lang="en-US" sz="2200" dirty="0">
                <a:solidFill>
                  <a:schemeClr val="tx2">
                    <a:lumMod val="50000"/>
                  </a:schemeClr>
                </a:solidFill>
              </a:rPr>
              <a:t>Attala County</a:t>
            </a:r>
            <a:r>
              <a:rPr lang="en-US" sz="2200" dirty="0" smtClean="0">
                <a:solidFill>
                  <a:schemeClr val="tx2">
                    <a:lumMod val="50000"/>
                  </a:schemeClr>
                </a:solidFill>
              </a:rPr>
              <a:t>)</a:t>
            </a:r>
          </a:p>
          <a:p>
            <a:pPr lvl="1">
              <a:spcBef>
                <a:spcPts val="0"/>
              </a:spcBef>
            </a:pPr>
            <a:r>
              <a:rPr lang="en-US" sz="2600" dirty="0" smtClean="0">
                <a:solidFill>
                  <a:schemeClr val="tx2">
                    <a:lumMod val="50000"/>
                  </a:schemeClr>
                </a:solidFill>
              </a:rPr>
              <a:t>Of those, </a:t>
            </a:r>
          </a:p>
          <a:p>
            <a:pPr marL="914400" lvl="2" indent="0">
              <a:spcBef>
                <a:spcPts val="0"/>
              </a:spcBef>
              <a:buNone/>
            </a:pPr>
            <a:endParaRPr lang="en-US" sz="2200" dirty="0" smtClean="0">
              <a:solidFill>
                <a:schemeClr val="tx2">
                  <a:lumMod val="50000"/>
                </a:schemeClr>
              </a:solidFill>
            </a:endParaRPr>
          </a:p>
          <a:p>
            <a:pPr lvl="1">
              <a:spcBef>
                <a:spcPts val="0"/>
              </a:spcBef>
            </a:pPr>
            <a:r>
              <a:rPr lang="en-US" sz="2600" dirty="0">
                <a:solidFill>
                  <a:schemeClr val="tx2">
                    <a:lumMod val="50000"/>
                  </a:schemeClr>
                </a:solidFill>
              </a:rPr>
              <a:t>While not a rural hospital, publicly owned, Singing River Hospital would likely have also fallen into the financial watch list category if it had been part of the study</a:t>
            </a:r>
          </a:p>
        </p:txBody>
      </p:sp>
    </p:spTree>
    <p:extLst>
      <p:ext uri="{BB962C8B-B14F-4D97-AF65-F5344CB8AC3E}">
        <p14:creationId xmlns:p14="http://schemas.microsoft.com/office/powerpoint/2010/main" val="105802517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Watch List Hospitals’ </a:t>
            </a:r>
            <a:r>
              <a:rPr lang="en-US" dirty="0" err="1" smtClean="0"/>
              <a:t>HEadlines</a:t>
            </a:r>
            <a:endParaRPr lang="en-US" dirty="0"/>
          </a:p>
        </p:txBody>
      </p:sp>
      <p:sp>
        <p:nvSpPr>
          <p:cNvPr id="3" name="Content Placeholder 2"/>
          <p:cNvSpPr>
            <a:spLocks noGrp="1"/>
          </p:cNvSpPr>
          <p:nvPr>
            <p:ph idx="1"/>
          </p:nvPr>
        </p:nvSpPr>
        <p:spPr>
          <a:xfrm>
            <a:off x="304800" y="1447800"/>
            <a:ext cx="8686800" cy="5257800"/>
          </a:xfrm>
        </p:spPr>
        <p:txBody>
          <a:bodyPr>
            <a:normAutofit fontScale="85000" lnSpcReduction="20000"/>
          </a:bodyPr>
          <a:lstStyle/>
          <a:p>
            <a:r>
              <a:rPr lang="en-US" dirty="0"/>
              <a:t>“Despite state report, Tallahatchie General Hospital strong” </a:t>
            </a:r>
          </a:p>
          <a:p>
            <a:pPr lvl="1"/>
            <a:r>
              <a:rPr lang="en-US" dirty="0"/>
              <a:t>Has improved its financial position, since the study</a:t>
            </a:r>
          </a:p>
          <a:p>
            <a:r>
              <a:rPr lang="en-US" dirty="0" smtClean="0"/>
              <a:t>“NMHS </a:t>
            </a:r>
            <a:r>
              <a:rPr lang="en-US" dirty="0"/>
              <a:t>takes over Tippah County </a:t>
            </a:r>
            <a:r>
              <a:rPr lang="en-US" dirty="0" smtClean="0"/>
              <a:t>Hospital”</a:t>
            </a:r>
          </a:p>
          <a:p>
            <a:r>
              <a:rPr lang="en-US" dirty="0" smtClean="0"/>
              <a:t>Montfort Jones</a:t>
            </a:r>
          </a:p>
          <a:p>
            <a:pPr lvl="1"/>
            <a:r>
              <a:rPr lang="en-US" dirty="0" smtClean="0"/>
              <a:t>“Mississippi's </a:t>
            </a:r>
            <a:r>
              <a:rPr lang="en-US" dirty="0"/>
              <a:t>rural hospitals face uncertain </a:t>
            </a:r>
            <a:r>
              <a:rPr lang="en-US" dirty="0" smtClean="0"/>
              <a:t>future”</a:t>
            </a:r>
          </a:p>
          <a:p>
            <a:pPr lvl="1"/>
            <a:r>
              <a:rPr lang="en-US" dirty="0"/>
              <a:t>“Rural Hospital Looking For Help To Keep it From </a:t>
            </a:r>
            <a:r>
              <a:rPr lang="en-US" dirty="0" smtClean="0"/>
              <a:t>Closure”</a:t>
            </a:r>
          </a:p>
          <a:p>
            <a:pPr lvl="1"/>
            <a:r>
              <a:rPr lang="en-US" dirty="0"/>
              <a:t>“Kosciusko hospital latest to lay off </a:t>
            </a:r>
            <a:r>
              <a:rPr lang="en-US" dirty="0" smtClean="0"/>
              <a:t>workers”</a:t>
            </a:r>
          </a:p>
          <a:p>
            <a:r>
              <a:rPr lang="en-US" dirty="0" smtClean="0"/>
              <a:t>Natchez Regional </a:t>
            </a:r>
          </a:p>
          <a:p>
            <a:pPr lvl="1"/>
            <a:r>
              <a:rPr lang="en-US" dirty="0" smtClean="0"/>
              <a:t>“Natchez </a:t>
            </a:r>
            <a:r>
              <a:rPr lang="en-US" dirty="0"/>
              <a:t>Regional Medical Center Files for Bankruptcy </a:t>
            </a:r>
            <a:r>
              <a:rPr lang="en-US" dirty="0" smtClean="0"/>
              <a:t>Again”</a:t>
            </a:r>
          </a:p>
          <a:p>
            <a:pPr lvl="1"/>
            <a:r>
              <a:rPr lang="en-US" dirty="0" smtClean="0"/>
              <a:t>“</a:t>
            </a:r>
            <a:r>
              <a:rPr lang="en-US" dirty="0"/>
              <a:t>Natchez </a:t>
            </a:r>
            <a:r>
              <a:rPr lang="en-US" dirty="0" smtClean="0"/>
              <a:t>Regional system is broken beyond repair</a:t>
            </a:r>
          </a:p>
          <a:p>
            <a:pPr lvl="1"/>
            <a:r>
              <a:rPr lang="en-US" dirty="0" smtClean="0"/>
              <a:t>“County approves hospital sale”</a:t>
            </a:r>
          </a:p>
          <a:p>
            <a:endParaRPr lang="en-US" dirty="0"/>
          </a:p>
        </p:txBody>
      </p:sp>
    </p:spTree>
    <p:extLst>
      <p:ext uri="{BB962C8B-B14F-4D97-AF65-F5344CB8AC3E}">
        <p14:creationId xmlns:p14="http://schemas.microsoft.com/office/powerpoint/2010/main" val="28731131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Future	</a:t>
            </a:r>
            <a:endParaRPr lang="en-US" dirty="0"/>
          </a:p>
        </p:txBody>
      </p:sp>
      <p:sp>
        <p:nvSpPr>
          <p:cNvPr id="3" name="Content Placeholder 2"/>
          <p:cNvSpPr>
            <a:spLocks noGrp="1"/>
          </p:cNvSpPr>
          <p:nvPr>
            <p:ph idx="1"/>
          </p:nvPr>
        </p:nvSpPr>
        <p:spPr>
          <a:xfrm>
            <a:off x="304800" y="1554162"/>
            <a:ext cx="8686800" cy="4999038"/>
          </a:xfrm>
        </p:spPr>
        <p:txBody>
          <a:bodyPr>
            <a:normAutofit/>
          </a:bodyPr>
          <a:lstStyle/>
          <a:p>
            <a:r>
              <a:rPr lang="en-US" dirty="0" smtClean="0"/>
              <a:t>Population and Demographics</a:t>
            </a:r>
          </a:p>
          <a:p>
            <a:pPr lvl="1"/>
            <a:r>
              <a:rPr lang="en-US" dirty="0"/>
              <a:t>D</a:t>
            </a:r>
            <a:r>
              <a:rPr lang="en-US" dirty="0" smtClean="0"/>
              <a:t>ecreasing census—inpatient service demands declining for decades</a:t>
            </a:r>
          </a:p>
          <a:p>
            <a:pPr lvl="1"/>
            <a:r>
              <a:rPr lang="en-US" dirty="0" smtClean="0"/>
              <a:t>Excess </a:t>
            </a:r>
            <a:r>
              <a:rPr lang="en-US" dirty="0"/>
              <a:t>i</a:t>
            </a:r>
            <a:r>
              <a:rPr lang="en-US" dirty="0" smtClean="0"/>
              <a:t>npatient capacity—MS currently has 3,000-5,000 more inpatient beds than needed</a:t>
            </a:r>
          </a:p>
          <a:p>
            <a:r>
              <a:rPr lang="en-US" dirty="0" smtClean="0"/>
              <a:t>Economy</a:t>
            </a:r>
          </a:p>
          <a:p>
            <a:pPr lvl="1"/>
            <a:r>
              <a:rPr lang="en-US" dirty="0" smtClean="0"/>
              <a:t>More than 70% of all government owned, Mississippi hospitals have reported operating losses in the last 2 years</a:t>
            </a:r>
          </a:p>
          <a:p>
            <a:pPr lvl="1"/>
            <a:r>
              <a:rPr lang="en-US" dirty="0" smtClean="0"/>
              <a:t>Decreasing revenues?</a:t>
            </a:r>
          </a:p>
          <a:p>
            <a:endParaRPr lang="en-US" dirty="0"/>
          </a:p>
        </p:txBody>
      </p:sp>
    </p:spTree>
    <p:extLst>
      <p:ext uri="{BB962C8B-B14F-4D97-AF65-F5344CB8AC3E}">
        <p14:creationId xmlns:p14="http://schemas.microsoft.com/office/powerpoint/2010/main" val="32892312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52400"/>
            <a:ext cx="8717231" cy="6477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18085601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Future	</a:t>
            </a:r>
            <a:endParaRPr lang="en-US" dirty="0"/>
          </a:p>
        </p:txBody>
      </p:sp>
      <p:sp>
        <p:nvSpPr>
          <p:cNvPr id="3" name="Content Placeholder 2"/>
          <p:cNvSpPr>
            <a:spLocks noGrp="1"/>
          </p:cNvSpPr>
          <p:nvPr>
            <p:ph idx="1"/>
          </p:nvPr>
        </p:nvSpPr>
        <p:spPr>
          <a:xfrm>
            <a:off x="304800" y="1554162"/>
            <a:ext cx="8686800" cy="4922838"/>
          </a:xfrm>
        </p:spPr>
        <p:txBody>
          <a:bodyPr>
            <a:normAutofit fontScale="92500" lnSpcReduction="10000"/>
          </a:bodyPr>
          <a:lstStyle/>
          <a:p>
            <a:pPr>
              <a:spcBef>
                <a:spcPts val="0"/>
              </a:spcBef>
            </a:pPr>
            <a:r>
              <a:rPr lang="en-US" dirty="0" smtClean="0"/>
              <a:t>Medicare Payment Structures</a:t>
            </a:r>
          </a:p>
          <a:p>
            <a:pPr marL="0" indent="0">
              <a:spcBef>
                <a:spcPts val="0"/>
              </a:spcBef>
              <a:buNone/>
            </a:pPr>
            <a:endParaRPr lang="en-US" sz="1300" dirty="0" smtClean="0"/>
          </a:p>
          <a:p>
            <a:pPr lvl="1">
              <a:spcBef>
                <a:spcPts val="0"/>
              </a:spcBef>
            </a:pPr>
            <a:r>
              <a:rPr lang="en-US" dirty="0" smtClean="0"/>
              <a:t>Based on the national average cost for all hospitals; so that the “average” hospital can thrive</a:t>
            </a:r>
          </a:p>
          <a:p>
            <a:pPr marL="457200" lvl="1" indent="0">
              <a:spcBef>
                <a:spcPts val="0"/>
              </a:spcBef>
              <a:buNone/>
            </a:pPr>
            <a:endParaRPr lang="en-US" sz="1200" dirty="0" smtClean="0"/>
          </a:p>
          <a:p>
            <a:pPr lvl="1">
              <a:spcBef>
                <a:spcPts val="0"/>
              </a:spcBef>
            </a:pPr>
            <a:r>
              <a:rPr lang="en-US" dirty="0" smtClean="0"/>
              <a:t>Below that “average”? Above average costs or declining patient census? = uncertain futures</a:t>
            </a:r>
          </a:p>
          <a:p>
            <a:pPr marL="457200" lvl="1" indent="0">
              <a:spcBef>
                <a:spcPts val="0"/>
              </a:spcBef>
              <a:buNone/>
            </a:pPr>
            <a:endParaRPr lang="en-US" sz="1200" dirty="0" smtClean="0"/>
          </a:p>
          <a:p>
            <a:pPr>
              <a:spcBef>
                <a:spcPts val="0"/>
              </a:spcBef>
            </a:pPr>
            <a:r>
              <a:rPr lang="en-US" dirty="0" smtClean="0"/>
              <a:t>Multi-hospital systems appear to be more viable and cost effective—rarely found in public hospitals</a:t>
            </a:r>
          </a:p>
          <a:p>
            <a:pPr marL="0" indent="0">
              <a:spcBef>
                <a:spcPts val="0"/>
              </a:spcBef>
              <a:buNone/>
            </a:pPr>
            <a:endParaRPr lang="en-US" dirty="0" smtClean="0"/>
          </a:p>
          <a:p>
            <a:pPr>
              <a:spcBef>
                <a:spcPts val="0"/>
              </a:spcBef>
            </a:pPr>
            <a:r>
              <a:rPr lang="en-US" dirty="0" smtClean="0"/>
              <a:t>Should locally owned, rural, public hospitals look at new models?</a:t>
            </a:r>
          </a:p>
          <a:p>
            <a:pPr marL="0" indent="0">
              <a:spcBef>
                <a:spcPts val="0"/>
              </a:spcBef>
              <a:buNone/>
            </a:pPr>
            <a:r>
              <a:rPr lang="en-US" dirty="0" smtClean="0"/>
              <a:t> </a:t>
            </a:r>
          </a:p>
        </p:txBody>
      </p:sp>
    </p:spTree>
    <p:extLst>
      <p:ext uri="{BB962C8B-B14F-4D97-AF65-F5344CB8AC3E}">
        <p14:creationId xmlns:p14="http://schemas.microsoft.com/office/powerpoint/2010/main" val="280004253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Future	</a:t>
            </a:r>
            <a:endParaRPr lang="en-US" dirty="0"/>
          </a:p>
        </p:txBody>
      </p:sp>
      <p:sp>
        <p:nvSpPr>
          <p:cNvPr id="3" name="Content Placeholder 2"/>
          <p:cNvSpPr>
            <a:spLocks noGrp="1"/>
          </p:cNvSpPr>
          <p:nvPr>
            <p:ph idx="1"/>
          </p:nvPr>
        </p:nvSpPr>
        <p:spPr>
          <a:xfrm>
            <a:off x="304800" y="1554162"/>
            <a:ext cx="8686800" cy="4999038"/>
          </a:xfrm>
        </p:spPr>
        <p:txBody>
          <a:bodyPr>
            <a:normAutofit/>
          </a:bodyPr>
          <a:lstStyle/>
          <a:p>
            <a:pPr>
              <a:spcBef>
                <a:spcPts val="0"/>
              </a:spcBef>
            </a:pPr>
            <a:r>
              <a:rPr lang="en-US" dirty="0" smtClean="0"/>
              <a:t>Technology Changes</a:t>
            </a:r>
          </a:p>
          <a:p>
            <a:pPr marL="0" indent="0">
              <a:spcBef>
                <a:spcPts val="0"/>
              </a:spcBef>
              <a:buNone/>
            </a:pPr>
            <a:r>
              <a:rPr lang="en-US" sz="1200" dirty="0" smtClean="0"/>
              <a:t> </a:t>
            </a:r>
          </a:p>
          <a:p>
            <a:pPr lvl="1">
              <a:spcBef>
                <a:spcPts val="0"/>
              </a:spcBef>
            </a:pPr>
            <a:r>
              <a:rPr lang="en-US" dirty="0" smtClean="0"/>
              <a:t>Faster diagnosis, less invasive procedures, more preventative measures</a:t>
            </a:r>
          </a:p>
          <a:p>
            <a:pPr marL="457200" lvl="1" indent="0">
              <a:spcBef>
                <a:spcPts val="0"/>
              </a:spcBef>
              <a:buNone/>
            </a:pPr>
            <a:endParaRPr lang="en-US" dirty="0" smtClean="0"/>
          </a:p>
          <a:p>
            <a:pPr lvl="1">
              <a:spcBef>
                <a:spcPts val="0"/>
              </a:spcBef>
            </a:pPr>
            <a:r>
              <a:rPr lang="en-US" dirty="0" smtClean="0"/>
              <a:t>New options for treatments</a:t>
            </a:r>
          </a:p>
          <a:p>
            <a:pPr marL="457200" lvl="1" indent="0">
              <a:spcBef>
                <a:spcPts val="0"/>
              </a:spcBef>
              <a:buNone/>
            </a:pPr>
            <a:endParaRPr lang="en-US" dirty="0" smtClean="0"/>
          </a:p>
          <a:p>
            <a:pPr lvl="1">
              <a:spcBef>
                <a:spcPts val="0"/>
              </a:spcBef>
            </a:pPr>
            <a:r>
              <a:rPr lang="en-US" dirty="0" smtClean="0"/>
              <a:t>New and more sophisticated technology</a:t>
            </a:r>
          </a:p>
          <a:p>
            <a:pPr marL="457200" lvl="1" indent="0">
              <a:spcBef>
                <a:spcPts val="0"/>
              </a:spcBef>
              <a:buNone/>
            </a:pPr>
            <a:endParaRPr lang="en-US" dirty="0" smtClean="0"/>
          </a:p>
          <a:p>
            <a:pPr lvl="1">
              <a:spcBef>
                <a:spcPts val="0"/>
              </a:spcBef>
            </a:pPr>
            <a:r>
              <a:rPr lang="en-US" dirty="0" smtClean="0"/>
              <a:t>Telemedicine</a:t>
            </a:r>
          </a:p>
        </p:txBody>
      </p:sp>
    </p:spTree>
    <p:extLst>
      <p:ext uri="{BB962C8B-B14F-4D97-AF65-F5344CB8AC3E}">
        <p14:creationId xmlns:p14="http://schemas.microsoft.com/office/powerpoint/2010/main" val="24670959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Future	</a:t>
            </a:r>
            <a:endParaRPr lang="en-US" dirty="0"/>
          </a:p>
        </p:txBody>
      </p:sp>
      <p:sp>
        <p:nvSpPr>
          <p:cNvPr id="3" name="Content Placeholder 2"/>
          <p:cNvSpPr>
            <a:spLocks noGrp="1"/>
          </p:cNvSpPr>
          <p:nvPr>
            <p:ph idx="1"/>
          </p:nvPr>
        </p:nvSpPr>
        <p:spPr>
          <a:xfrm>
            <a:off x="304800" y="1554162"/>
            <a:ext cx="8686800" cy="4999038"/>
          </a:xfrm>
        </p:spPr>
        <p:txBody>
          <a:bodyPr>
            <a:normAutofit/>
          </a:bodyPr>
          <a:lstStyle/>
          <a:p>
            <a:r>
              <a:rPr lang="en-US" dirty="0" smtClean="0"/>
              <a:t>New Models of Healthcare Delivery</a:t>
            </a:r>
          </a:p>
          <a:p>
            <a:pPr lvl="1"/>
            <a:r>
              <a:rPr lang="en-US" dirty="0" smtClean="0"/>
              <a:t>Value-based models</a:t>
            </a:r>
          </a:p>
          <a:p>
            <a:pPr marL="457200" lvl="1" indent="0">
              <a:buNone/>
            </a:pPr>
            <a:endParaRPr lang="en-US" dirty="0" smtClean="0"/>
          </a:p>
          <a:p>
            <a:pPr lvl="1"/>
            <a:r>
              <a:rPr lang="en-US" dirty="0" smtClean="0"/>
              <a:t>Federal quality care regulations </a:t>
            </a:r>
          </a:p>
          <a:p>
            <a:pPr marL="457200" lvl="1" indent="0">
              <a:buNone/>
            </a:pPr>
            <a:endParaRPr lang="en-US" dirty="0" smtClean="0"/>
          </a:p>
          <a:p>
            <a:pPr lvl="1"/>
            <a:r>
              <a:rPr lang="en-US" dirty="0" smtClean="0"/>
              <a:t>Capital intensive needs (“average” hospital has enough profits to maintain and upgrade)</a:t>
            </a:r>
          </a:p>
          <a:p>
            <a:pPr marL="457200" lvl="1" indent="0">
              <a:buNone/>
            </a:pPr>
            <a:endParaRPr lang="en-US" dirty="0" smtClean="0"/>
          </a:p>
          <a:p>
            <a:pPr lvl="1"/>
            <a:r>
              <a:rPr lang="en-US" dirty="0" smtClean="0"/>
              <a:t>Multi-hospital systems (cost leveraging)</a:t>
            </a:r>
          </a:p>
        </p:txBody>
      </p:sp>
    </p:spTree>
    <p:extLst>
      <p:ext uri="{BB962C8B-B14F-4D97-AF65-F5344CB8AC3E}">
        <p14:creationId xmlns:p14="http://schemas.microsoft.com/office/powerpoint/2010/main" val="101076430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Rural Public Hospitals: The </a:t>
            </a:r>
            <a:r>
              <a:rPr lang="en-US" dirty="0" err="1" smtClean="0"/>
              <a:t>REsults</a:t>
            </a:r>
            <a:endParaRPr lang="en-US" dirty="0"/>
          </a:p>
        </p:txBody>
      </p:sp>
      <p:sp>
        <p:nvSpPr>
          <p:cNvPr id="3" name="Content Placeholder 2"/>
          <p:cNvSpPr>
            <a:spLocks noGrp="1"/>
          </p:cNvSpPr>
          <p:nvPr>
            <p:ph idx="1"/>
          </p:nvPr>
        </p:nvSpPr>
        <p:spPr>
          <a:xfrm>
            <a:off x="304800" y="1554162"/>
            <a:ext cx="8686800" cy="5075238"/>
          </a:xfrm>
        </p:spPr>
        <p:txBody>
          <a:bodyPr>
            <a:normAutofit/>
          </a:bodyPr>
          <a:lstStyle/>
          <a:p>
            <a:r>
              <a:rPr lang="en-US" dirty="0" smtClean="0"/>
              <a:t>Greater Expectations</a:t>
            </a:r>
            <a:endParaRPr lang="en-US" dirty="0"/>
          </a:p>
          <a:p>
            <a:pPr lvl="1"/>
            <a:r>
              <a:rPr lang="en-US" dirty="0"/>
              <a:t>Requires strong, involved, management with sufficient knowledge</a:t>
            </a:r>
          </a:p>
          <a:p>
            <a:pPr lvl="1"/>
            <a:r>
              <a:rPr lang="en-US" dirty="0"/>
              <a:t>Flexibility for the </a:t>
            </a:r>
            <a:r>
              <a:rPr lang="en-US" dirty="0" smtClean="0"/>
              <a:t>future</a:t>
            </a:r>
          </a:p>
          <a:p>
            <a:pPr lvl="1"/>
            <a:r>
              <a:rPr lang="en-US" dirty="0" smtClean="0"/>
              <a:t>Prepare for changing world of healthcare</a:t>
            </a:r>
          </a:p>
          <a:p>
            <a:r>
              <a:rPr lang="en-US" dirty="0" smtClean="0"/>
              <a:t>Other States using OSA model</a:t>
            </a:r>
          </a:p>
          <a:p>
            <a:pPr lvl="1"/>
            <a:r>
              <a:rPr lang="en-US" dirty="0" smtClean="0"/>
              <a:t>Helping to evaluate current situation to better plan for the future</a:t>
            </a:r>
          </a:p>
          <a:p>
            <a:pPr lvl="1"/>
            <a:endParaRPr lang="en-US" dirty="0" smtClean="0"/>
          </a:p>
          <a:p>
            <a:endParaRPr lang="en-US" dirty="0"/>
          </a:p>
        </p:txBody>
      </p:sp>
    </p:spTree>
    <p:extLst>
      <p:ext uri="{BB962C8B-B14F-4D97-AF65-F5344CB8AC3E}">
        <p14:creationId xmlns:p14="http://schemas.microsoft.com/office/powerpoint/2010/main" val="6603899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SENATE BILL 2407</a:t>
            </a:r>
            <a:endParaRPr lang="en-US" dirty="0"/>
          </a:p>
        </p:txBody>
      </p:sp>
      <p:sp>
        <p:nvSpPr>
          <p:cNvPr id="3" name="Content Placeholder 2"/>
          <p:cNvSpPr>
            <a:spLocks noGrp="1"/>
          </p:cNvSpPr>
          <p:nvPr>
            <p:ph idx="1"/>
          </p:nvPr>
        </p:nvSpPr>
        <p:spPr/>
        <p:txBody>
          <a:bodyPr/>
          <a:lstStyle/>
          <a:p>
            <a:r>
              <a:rPr lang="en-US" b="1" dirty="0" smtClean="0"/>
              <a:t>Effective January 1, 2016</a:t>
            </a:r>
          </a:p>
          <a:p>
            <a:r>
              <a:rPr lang="en-US" b="1" dirty="0" smtClean="0"/>
              <a:t>Clarifies the Open Meetings Act to include Community Hospital Boards</a:t>
            </a:r>
          </a:p>
          <a:p>
            <a:r>
              <a:rPr lang="en-US" b="1" dirty="0" smtClean="0"/>
              <a:t>Provides Hospital Boards with reasons they may go into executive session</a:t>
            </a:r>
          </a:p>
          <a:p>
            <a:r>
              <a:rPr lang="en-US" b="1" dirty="0" smtClean="0"/>
              <a:t>Clarifies which Community Hospital records are public records and which are exempt</a:t>
            </a:r>
            <a:endParaRPr lang="en-US" b="1" dirty="0"/>
          </a:p>
        </p:txBody>
      </p:sp>
    </p:spTree>
    <p:extLst>
      <p:ext uri="{BB962C8B-B14F-4D97-AF65-F5344CB8AC3E}">
        <p14:creationId xmlns:p14="http://schemas.microsoft.com/office/powerpoint/2010/main" val="116984535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SENATE BILL 2407</a:t>
            </a:r>
          </a:p>
        </p:txBody>
      </p:sp>
      <p:sp>
        <p:nvSpPr>
          <p:cNvPr id="3" name="Content Placeholder 2"/>
          <p:cNvSpPr>
            <a:spLocks noGrp="1"/>
          </p:cNvSpPr>
          <p:nvPr>
            <p:ph idx="1"/>
          </p:nvPr>
        </p:nvSpPr>
        <p:spPr/>
        <p:txBody>
          <a:bodyPr/>
          <a:lstStyle/>
          <a:p>
            <a:r>
              <a:rPr lang="en-US" b="1" dirty="0" smtClean="0"/>
              <a:t>Provides for the removal of a trustee by the owner (Board of Supervisors)</a:t>
            </a:r>
          </a:p>
          <a:p>
            <a:r>
              <a:rPr lang="en-US" b="1" dirty="0" smtClean="0"/>
              <a:t>Provides that each community hospital shall maintain an accountability and transparency website for the hospital.  The Technical Assistance Division is currently updating our Hospital Guide to provide best practices for these websites.</a:t>
            </a:r>
            <a:endParaRPr lang="en-US" b="1" dirty="0"/>
          </a:p>
        </p:txBody>
      </p:sp>
    </p:spTree>
    <p:extLst>
      <p:ext uri="{BB962C8B-B14F-4D97-AF65-F5344CB8AC3E}">
        <p14:creationId xmlns:p14="http://schemas.microsoft.com/office/powerpoint/2010/main" val="171160494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52400"/>
            <a:ext cx="8458200" cy="1222375"/>
          </a:xfrm>
          <a:effectLst/>
        </p:spPr>
        <p:txBody>
          <a:bodyPr>
            <a:noAutofit/>
          </a:bodyPr>
          <a:lstStyle/>
          <a:p>
            <a:pPr algn="ctr"/>
            <a:r>
              <a:rPr lang="en-US" sz="4800" dirty="0" smtClean="0">
                <a:solidFill>
                  <a:schemeClr val="tx1"/>
                </a:solidFill>
                <a:effectLst/>
              </a:rPr>
              <a:t>MAS Convention</a:t>
            </a:r>
            <a:r>
              <a:rPr lang="en-US" sz="4800" dirty="0">
                <a:solidFill>
                  <a:schemeClr val="tx1"/>
                </a:solidFill>
                <a:effectLst/>
              </a:rPr>
              <a:t> </a:t>
            </a:r>
            <a:r>
              <a:rPr lang="en-US" sz="4800" dirty="0" smtClean="0">
                <a:solidFill>
                  <a:schemeClr val="tx1"/>
                </a:solidFill>
                <a:effectLst/>
              </a:rPr>
              <a:t>2015</a:t>
            </a:r>
            <a:endParaRPr lang="en-US" sz="4800" dirty="0">
              <a:solidFill>
                <a:schemeClr val="tx1"/>
              </a:solidFill>
              <a:effectLst/>
            </a:endParaRPr>
          </a:p>
        </p:txBody>
      </p:sp>
      <p:sp>
        <p:nvSpPr>
          <p:cNvPr id="3" name="Subtitle 2"/>
          <p:cNvSpPr>
            <a:spLocks noGrp="1"/>
          </p:cNvSpPr>
          <p:nvPr>
            <p:ph type="subTitle" idx="1"/>
          </p:nvPr>
        </p:nvSpPr>
        <p:spPr>
          <a:xfrm>
            <a:off x="9970" y="1292551"/>
            <a:ext cx="9041450" cy="4648200"/>
          </a:xfrm>
        </p:spPr>
        <p:txBody>
          <a:bodyPr>
            <a:noAutofit/>
          </a:bodyPr>
          <a:lstStyle/>
          <a:p>
            <a:pPr algn="ctr"/>
            <a:endParaRPr lang="en-US" sz="2800" dirty="0" smtClean="0">
              <a:solidFill>
                <a:schemeClr val="tx1"/>
              </a:solidFill>
            </a:endParaRPr>
          </a:p>
          <a:p>
            <a:pPr algn="ctr"/>
            <a:r>
              <a:rPr lang="en-US" sz="2800" dirty="0" smtClean="0">
                <a:solidFill>
                  <a:schemeClr val="tx1"/>
                </a:solidFill>
              </a:rPr>
              <a:t>Mississippi Office of the State Auditor</a:t>
            </a:r>
          </a:p>
          <a:p>
            <a:pPr algn="ctr"/>
            <a:r>
              <a:rPr lang="en-US" sz="2800" dirty="0" smtClean="0">
                <a:solidFill>
                  <a:schemeClr val="tx1"/>
                </a:solidFill>
              </a:rPr>
              <a:t>Stacey Pickering, Auditor</a:t>
            </a:r>
          </a:p>
          <a:p>
            <a:pPr algn="ctr"/>
            <a:endParaRPr lang="en-US" sz="3200" b="1" dirty="0" smtClean="0">
              <a:solidFill>
                <a:schemeClr val="tx1"/>
              </a:solidFill>
            </a:endParaRPr>
          </a:p>
          <a:p>
            <a:pPr algn="ctr"/>
            <a:endParaRPr lang="en-US" sz="3200" b="1" dirty="0" smtClean="0">
              <a:solidFill>
                <a:schemeClr val="tx1"/>
              </a:solidFill>
            </a:endParaRPr>
          </a:p>
          <a:p>
            <a:pPr algn="ctr"/>
            <a:r>
              <a:rPr lang="en-US" sz="4000" b="1" dirty="0" smtClean="0">
                <a:solidFill>
                  <a:schemeClr val="tx1"/>
                </a:solidFill>
              </a:rPr>
              <a:t>Thank You!</a:t>
            </a:r>
          </a:p>
          <a:p>
            <a:pPr algn="ctr"/>
            <a:endParaRPr lang="en-US" sz="3200" b="1" dirty="0" smtClean="0">
              <a:solidFill>
                <a:schemeClr val="tx1"/>
              </a:solidFill>
            </a:endParaRPr>
          </a:p>
          <a:p>
            <a:pPr algn="ctr"/>
            <a:r>
              <a:rPr lang="en-US" sz="2800" b="1" dirty="0" smtClean="0">
                <a:solidFill>
                  <a:schemeClr val="tx1"/>
                </a:solidFill>
              </a:rPr>
              <a:t>Follow us on Facebook and Twitter</a:t>
            </a:r>
          </a:p>
          <a:p>
            <a:pPr algn="ctr"/>
            <a:r>
              <a:rPr lang="en-US" sz="1600" b="1" dirty="0" smtClean="0">
                <a:solidFill>
                  <a:schemeClr val="tx1"/>
                </a:solidFill>
              </a:rPr>
              <a:t>Facebook.com/</a:t>
            </a:r>
            <a:r>
              <a:rPr lang="en-US" sz="1600" b="1" dirty="0" err="1" smtClean="0">
                <a:solidFill>
                  <a:schemeClr val="tx1"/>
                </a:solidFill>
              </a:rPr>
              <a:t>StaceyEPickering</a:t>
            </a:r>
            <a:endParaRPr lang="en-US" sz="1600" b="1" dirty="0" smtClean="0">
              <a:solidFill>
                <a:schemeClr val="tx1"/>
              </a:solidFill>
            </a:endParaRPr>
          </a:p>
          <a:p>
            <a:pPr algn="ctr"/>
            <a:r>
              <a:rPr lang="en-US" sz="1600" b="1" dirty="0" smtClean="0">
                <a:solidFill>
                  <a:schemeClr val="tx1"/>
                </a:solidFill>
              </a:rPr>
              <a:t>Twitter.com/</a:t>
            </a:r>
            <a:r>
              <a:rPr lang="en-US" sz="1600" b="1" dirty="0" err="1" smtClean="0">
                <a:solidFill>
                  <a:schemeClr val="tx1"/>
                </a:solidFill>
              </a:rPr>
              <a:t>MSStateAuditor</a:t>
            </a:r>
            <a:endParaRPr lang="en-US" sz="1600" b="1" dirty="0" smtClean="0">
              <a:solidFill>
                <a:schemeClr val="tx1"/>
              </a:solidFill>
            </a:endParaRPr>
          </a:p>
          <a:p>
            <a:pPr algn="ctr"/>
            <a:endParaRPr lang="en-US" sz="3200" b="1" dirty="0" smtClean="0"/>
          </a:p>
        </p:txBody>
      </p:sp>
      <p:sp>
        <p:nvSpPr>
          <p:cNvPr id="4" name="TextBox 3"/>
          <p:cNvSpPr txBox="1"/>
          <p:nvPr/>
        </p:nvSpPr>
        <p:spPr>
          <a:xfrm>
            <a:off x="26350" y="5944312"/>
            <a:ext cx="9144000" cy="1200329"/>
          </a:xfrm>
          <a:prstGeom prst="rect">
            <a:avLst/>
          </a:prstGeom>
          <a:noFill/>
        </p:spPr>
        <p:txBody>
          <a:bodyPr wrap="square" rtlCol="0">
            <a:spAutoFit/>
          </a:bodyPr>
          <a:lstStyle/>
          <a:p>
            <a:r>
              <a:rPr lang="en-US" dirty="0" smtClean="0"/>
              <a:t>Phone: 1-800-321-1275				</a:t>
            </a:r>
            <a:r>
              <a:rPr lang="en-US" dirty="0"/>
              <a:t> </a:t>
            </a:r>
            <a:r>
              <a:rPr lang="en-US" dirty="0" smtClean="0"/>
              <a:t>            Woolfolk Building, Suite 801</a:t>
            </a:r>
          </a:p>
          <a:p>
            <a:r>
              <a:rPr lang="en-US" dirty="0" smtClean="0"/>
              <a:t>Email: </a:t>
            </a:r>
            <a:r>
              <a:rPr lang="en-US" dirty="0" smtClean="0">
                <a:hlinkClick r:id="rId2"/>
              </a:rPr>
              <a:t>Auditor@osa.ms.gov</a:t>
            </a:r>
            <a:r>
              <a:rPr lang="en-US" dirty="0" smtClean="0"/>
              <a:t>				        	            501 N. West Street Web: </a:t>
            </a:r>
            <a:r>
              <a:rPr lang="en-US" dirty="0" smtClean="0">
                <a:hlinkClick r:id="rId3"/>
              </a:rPr>
              <a:t>www.osa.ms.gov</a:t>
            </a:r>
            <a:r>
              <a:rPr lang="en-US" dirty="0" smtClean="0"/>
              <a:t>					           Jackson, MS 39201</a:t>
            </a:r>
          </a:p>
          <a:p>
            <a:pPr algn="ctr"/>
            <a:endParaRPr lang="en-US" dirty="0" smtClean="0"/>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6000" y="4724400"/>
            <a:ext cx="583794" cy="583794"/>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4600" y="4724400"/>
            <a:ext cx="583794" cy="583794"/>
          </a:xfrm>
          <a:prstGeom prst="rect">
            <a:avLst/>
          </a:prstGeom>
        </p:spPr>
      </p:pic>
    </p:spTree>
    <p:extLst>
      <p:ext uri="{BB962C8B-B14F-4D97-AF65-F5344CB8AC3E}">
        <p14:creationId xmlns:p14="http://schemas.microsoft.com/office/powerpoint/2010/main" val="213643700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p:cTn id="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9" dur="1000"/>
                                        <p:tgtEl>
                                          <p:spTgt spid="3">
                                            <p:txEl>
                                              <p:pRg st="5" end="5"/>
                                            </p:txEl>
                                          </p:spTgt>
                                        </p:tgtEl>
                                      </p:cBhvr>
                                    </p:animEffect>
                                  </p:childTnLst>
                                </p:cTn>
                              </p:par>
                              <p:par>
                                <p:cTn id="10" presetID="27" presetClass="emph" presetSubtype="0" fill="remove" nodeType="withEffect">
                                  <p:stCondLst>
                                    <p:cond delay="0"/>
                                  </p:stCondLst>
                                  <p:childTnLst>
                                    <p:animClr clrSpc="rgb" dir="cw">
                                      <p:cBhvr override="childStyle">
                                        <p:cTn id="11" dur="500" autoRev="1" fill="remove"/>
                                        <p:tgtEl>
                                          <p:spTgt spid="3">
                                            <p:txEl>
                                              <p:pRg st="7" end="7"/>
                                            </p:txEl>
                                          </p:spTgt>
                                        </p:tgtEl>
                                        <p:attrNameLst>
                                          <p:attrName>style.color</p:attrName>
                                        </p:attrNameLst>
                                      </p:cBhvr>
                                      <p:to>
                                        <a:schemeClr val="bg1"/>
                                      </p:to>
                                    </p:animClr>
                                    <p:animClr clrSpc="rgb" dir="cw">
                                      <p:cBhvr>
                                        <p:cTn id="12" dur="500" autoRev="1" fill="remove"/>
                                        <p:tgtEl>
                                          <p:spTgt spid="3">
                                            <p:txEl>
                                              <p:pRg st="7" end="7"/>
                                            </p:txEl>
                                          </p:spTgt>
                                        </p:tgtEl>
                                        <p:attrNameLst>
                                          <p:attrName>fillcolor</p:attrName>
                                        </p:attrNameLst>
                                      </p:cBhvr>
                                      <p:to>
                                        <a:schemeClr val="bg1"/>
                                      </p:to>
                                    </p:animClr>
                                    <p:set>
                                      <p:cBhvr>
                                        <p:cTn id="13" dur="500" autoRev="1" fill="remove"/>
                                        <p:tgtEl>
                                          <p:spTgt spid="3">
                                            <p:txEl>
                                              <p:pRg st="7" end="7"/>
                                            </p:txEl>
                                          </p:spTgt>
                                        </p:tgtEl>
                                        <p:attrNameLst>
                                          <p:attrName>fill.type</p:attrName>
                                        </p:attrNameLst>
                                      </p:cBhvr>
                                      <p:to>
                                        <p:strVal val="solid"/>
                                      </p:to>
                                    </p:set>
                                    <p:set>
                                      <p:cBhvr>
                                        <p:cTn id="14" dur="500" autoRev="1" fill="remove"/>
                                        <p:tgtEl>
                                          <p:spTgt spid="3">
                                            <p:txEl>
                                              <p:pRg st="7" end="7"/>
                                            </p:txEl>
                                          </p:spTgt>
                                        </p:tgtEl>
                                        <p:attrNameLst>
                                          <p:attrName>fill.on</p:attrName>
                                        </p:attrNameLst>
                                      </p:cBhvr>
                                      <p:to>
                                        <p:strVal val="true"/>
                                      </p:to>
                                    </p:set>
                                  </p:childTnLst>
                                </p:cTn>
                              </p:par>
                              <p:par>
                                <p:cTn id="15" presetID="27" presetClass="emph" presetSubtype="0" fill="remove" nodeType="withEffect">
                                  <p:stCondLst>
                                    <p:cond delay="0"/>
                                  </p:stCondLst>
                                  <p:childTnLst>
                                    <p:animClr clrSpc="rgb" dir="cw">
                                      <p:cBhvr override="childStyle">
                                        <p:cTn id="16" dur="500" autoRev="1" fill="remove"/>
                                        <p:tgtEl>
                                          <p:spTgt spid="3">
                                            <p:txEl>
                                              <p:pRg st="8" end="8"/>
                                            </p:txEl>
                                          </p:spTgt>
                                        </p:tgtEl>
                                        <p:attrNameLst>
                                          <p:attrName>style.color</p:attrName>
                                        </p:attrNameLst>
                                      </p:cBhvr>
                                      <p:to>
                                        <a:schemeClr val="bg1"/>
                                      </p:to>
                                    </p:animClr>
                                    <p:animClr clrSpc="rgb" dir="cw">
                                      <p:cBhvr>
                                        <p:cTn id="17" dur="500" autoRev="1" fill="remove"/>
                                        <p:tgtEl>
                                          <p:spTgt spid="3">
                                            <p:txEl>
                                              <p:pRg st="8" end="8"/>
                                            </p:txEl>
                                          </p:spTgt>
                                        </p:tgtEl>
                                        <p:attrNameLst>
                                          <p:attrName>fillcolor</p:attrName>
                                        </p:attrNameLst>
                                      </p:cBhvr>
                                      <p:to>
                                        <a:schemeClr val="bg1"/>
                                      </p:to>
                                    </p:animClr>
                                    <p:set>
                                      <p:cBhvr>
                                        <p:cTn id="18" dur="500" autoRev="1" fill="remove"/>
                                        <p:tgtEl>
                                          <p:spTgt spid="3">
                                            <p:txEl>
                                              <p:pRg st="8" end="8"/>
                                            </p:txEl>
                                          </p:spTgt>
                                        </p:tgtEl>
                                        <p:attrNameLst>
                                          <p:attrName>fill.type</p:attrName>
                                        </p:attrNameLst>
                                      </p:cBhvr>
                                      <p:to>
                                        <p:strVal val="solid"/>
                                      </p:to>
                                    </p:set>
                                    <p:set>
                                      <p:cBhvr>
                                        <p:cTn id="19" dur="500" autoRev="1" fill="remove"/>
                                        <p:tgtEl>
                                          <p:spTgt spid="3">
                                            <p:txEl>
                                              <p:pRg st="8" end="8"/>
                                            </p:txEl>
                                          </p:spTgt>
                                        </p:tgtEl>
                                        <p:attrNameLst>
                                          <p:attrName>fill.on</p:attrName>
                                        </p:attrNameLst>
                                      </p:cBhvr>
                                      <p:to>
                                        <p:strVal val="true"/>
                                      </p:to>
                                    </p:set>
                                  </p:childTnLst>
                                </p:cTn>
                              </p:par>
                              <p:par>
                                <p:cTn id="20" presetID="27" presetClass="emph" presetSubtype="0" fill="remove" nodeType="withEffect">
                                  <p:stCondLst>
                                    <p:cond delay="0"/>
                                  </p:stCondLst>
                                  <p:childTnLst>
                                    <p:animClr clrSpc="rgb" dir="cw">
                                      <p:cBhvr override="childStyle">
                                        <p:cTn id="21" dur="500" autoRev="1" fill="remove"/>
                                        <p:tgtEl>
                                          <p:spTgt spid="3">
                                            <p:txEl>
                                              <p:pRg st="9" end="9"/>
                                            </p:txEl>
                                          </p:spTgt>
                                        </p:tgtEl>
                                        <p:attrNameLst>
                                          <p:attrName>style.color</p:attrName>
                                        </p:attrNameLst>
                                      </p:cBhvr>
                                      <p:to>
                                        <a:schemeClr val="bg1"/>
                                      </p:to>
                                    </p:animClr>
                                    <p:animClr clrSpc="rgb" dir="cw">
                                      <p:cBhvr>
                                        <p:cTn id="22" dur="500" autoRev="1" fill="remove"/>
                                        <p:tgtEl>
                                          <p:spTgt spid="3">
                                            <p:txEl>
                                              <p:pRg st="9" end="9"/>
                                            </p:txEl>
                                          </p:spTgt>
                                        </p:tgtEl>
                                        <p:attrNameLst>
                                          <p:attrName>fillcolor</p:attrName>
                                        </p:attrNameLst>
                                      </p:cBhvr>
                                      <p:to>
                                        <a:schemeClr val="bg1"/>
                                      </p:to>
                                    </p:animClr>
                                    <p:set>
                                      <p:cBhvr>
                                        <p:cTn id="23" dur="500" autoRev="1" fill="remove"/>
                                        <p:tgtEl>
                                          <p:spTgt spid="3">
                                            <p:txEl>
                                              <p:pRg st="9" end="9"/>
                                            </p:txEl>
                                          </p:spTgt>
                                        </p:tgtEl>
                                        <p:attrNameLst>
                                          <p:attrName>fill.type</p:attrName>
                                        </p:attrNameLst>
                                      </p:cBhvr>
                                      <p:to>
                                        <p:strVal val="solid"/>
                                      </p:to>
                                    </p:set>
                                    <p:set>
                                      <p:cBhvr>
                                        <p:cTn id="24" dur="500" autoRev="1" fill="remove"/>
                                        <p:tgtEl>
                                          <p:spTgt spid="3">
                                            <p:txEl>
                                              <p:pRg st="9" end="9"/>
                                            </p:txEl>
                                          </p:spTgt>
                                        </p:tgtEl>
                                        <p:attrNameLst>
                                          <p:attrName>fill.on</p:attrName>
                                        </p:attrNameLst>
                                      </p:cBhvr>
                                      <p:to>
                                        <p:strVal val="true"/>
                                      </p:to>
                                    </p:set>
                                  </p:childTnLst>
                                </p:cTn>
                              </p:par>
                              <p:par>
                                <p:cTn id="25" presetID="2" presetClass="entr" presetSubtype="8"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0-#ppt_w/2"/>
                                          </p:val>
                                        </p:tav>
                                        <p:tav tm="100000">
                                          <p:val>
                                            <p:strVal val="#ppt_x"/>
                                          </p:val>
                                        </p:tav>
                                      </p:tavLst>
                                    </p:anim>
                                    <p:anim calcmode="lin" valueType="num">
                                      <p:cBhvr additive="base">
                                        <p:cTn id="28" dur="1000" fill="hold"/>
                                        <p:tgtEl>
                                          <p:spTgt spid="7"/>
                                        </p:tgtEl>
                                        <p:attrNameLst>
                                          <p:attrName>ppt_y</p:attrName>
                                        </p:attrNameLst>
                                      </p:cBhvr>
                                      <p:tavLst>
                                        <p:tav tm="0">
                                          <p:val>
                                            <p:strVal val="#ppt_y"/>
                                          </p:val>
                                        </p:tav>
                                        <p:tav tm="100000">
                                          <p:val>
                                            <p:strVal val="#ppt_y"/>
                                          </p:val>
                                        </p:tav>
                                      </p:tavLst>
                                    </p:anim>
                                  </p:childTnLst>
                                </p:cTn>
                              </p:par>
                              <p:par>
                                <p:cTn id="29" presetID="2" presetClass="entr" presetSubtype="2"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1000" fill="hold"/>
                                        <p:tgtEl>
                                          <p:spTgt spid="9"/>
                                        </p:tgtEl>
                                        <p:attrNameLst>
                                          <p:attrName>ppt_x</p:attrName>
                                        </p:attrNameLst>
                                      </p:cBhvr>
                                      <p:tavLst>
                                        <p:tav tm="0">
                                          <p:val>
                                            <p:strVal val="1+#ppt_w/2"/>
                                          </p:val>
                                        </p:tav>
                                        <p:tav tm="100000">
                                          <p:val>
                                            <p:strVal val="#ppt_x"/>
                                          </p:val>
                                        </p:tav>
                                      </p:tavLst>
                                    </p:anim>
                                    <p:anim calcmode="lin" valueType="num">
                                      <p:cBhvr additive="base">
                                        <p:cTn id="32"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Content Placeholder 12"/>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238051" y="533400"/>
            <a:ext cx="8638917" cy="5715000"/>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9390638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362200"/>
            <a:ext cx="8458200" cy="3942187"/>
          </a:xfrm>
        </p:spPr>
        <p:txBody>
          <a:bodyPr>
            <a:normAutofit/>
          </a:bodyPr>
          <a:lstStyle/>
          <a:p>
            <a:pPr algn="ctr"/>
            <a:r>
              <a:rPr lang="en-US" dirty="0" smtClean="0"/>
              <a:t>SPECIAL Laws Related to the Last Year of a Board of Supervisor’s term</a:t>
            </a:r>
            <a:br>
              <a:rPr lang="en-US" dirty="0" smtClean="0"/>
            </a:b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630746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84261" y="609600"/>
            <a:ext cx="8229600" cy="1252728"/>
          </a:xfrm>
        </p:spPr>
        <p:txBody>
          <a:bodyPr>
            <a:noAutofit/>
          </a:bodyPr>
          <a:lstStyle/>
          <a:p>
            <a:r>
              <a:rPr lang="en-US" sz="3200" dirty="0">
                <a:solidFill>
                  <a:schemeClr val="tx1"/>
                </a:solidFill>
              </a:rPr>
              <a:t>§ 19-11-7. Preparation and publication of annual budget.</a:t>
            </a:r>
            <a:br>
              <a:rPr lang="en-US" sz="3200" dirty="0">
                <a:solidFill>
                  <a:schemeClr val="tx1"/>
                </a:solidFill>
              </a:rPr>
            </a:br>
            <a:endParaRPr lang="en-US" sz="3200" dirty="0">
              <a:solidFill>
                <a:schemeClr val="tx1"/>
              </a:solidFill>
            </a:endParaRPr>
          </a:p>
        </p:txBody>
      </p:sp>
      <p:sp>
        <p:nvSpPr>
          <p:cNvPr id="5" name="Content Placeholder 4"/>
          <p:cNvSpPr>
            <a:spLocks noGrp="1"/>
          </p:cNvSpPr>
          <p:nvPr>
            <p:ph idx="1"/>
          </p:nvPr>
        </p:nvSpPr>
        <p:spPr>
          <a:xfrm>
            <a:off x="369961" y="1371600"/>
            <a:ext cx="8458200" cy="4536781"/>
          </a:xfrm>
        </p:spPr>
        <p:txBody>
          <a:bodyPr>
            <a:normAutofit fontScale="92500" lnSpcReduction="20000"/>
          </a:bodyPr>
          <a:lstStyle/>
          <a:p>
            <a:endParaRPr lang="en-US" sz="1400" b="1" dirty="0" smtClean="0">
              <a:solidFill>
                <a:schemeClr val="tx1"/>
              </a:solidFill>
            </a:endParaRPr>
          </a:p>
          <a:p>
            <a:endParaRPr lang="en-US" sz="1400" b="1" dirty="0">
              <a:solidFill>
                <a:schemeClr val="tx1"/>
              </a:solidFill>
            </a:endParaRPr>
          </a:p>
          <a:p>
            <a:endParaRPr lang="en-US" sz="1400" b="1" dirty="0" smtClean="0">
              <a:solidFill>
                <a:schemeClr val="tx1"/>
              </a:solidFill>
            </a:endParaRPr>
          </a:p>
          <a:p>
            <a:pPr marL="457200" lvl="1" indent="0">
              <a:buNone/>
            </a:pPr>
            <a:r>
              <a:rPr lang="en-US" sz="3500" b="1" u="sng" dirty="0" smtClean="0">
                <a:solidFill>
                  <a:schemeClr val="tx1"/>
                </a:solidFill>
              </a:rPr>
              <a:t>FOR BEAT SYSTEM COUNTIES:</a:t>
            </a:r>
          </a:p>
          <a:p>
            <a:pPr marL="0" indent="0">
              <a:buNone/>
            </a:pPr>
            <a:r>
              <a:rPr lang="en-US" sz="1400" b="1" dirty="0" smtClean="0">
                <a:solidFill>
                  <a:schemeClr val="tx1"/>
                </a:solidFill>
              </a:rPr>
              <a:t> </a:t>
            </a:r>
            <a:r>
              <a:rPr lang="en-US" sz="1400" dirty="0">
                <a:solidFill>
                  <a:schemeClr val="tx1"/>
                </a:solidFill>
              </a:rPr>
              <a:t> </a:t>
            </a:r>
            <a:endParaRPr lang="en-US" sz="1400" dirty="0" smtClean="0">
              <a:solidFill>
                <a:schemeClr val="tx1"/>
              </a:solidFill>
            </a:endParaRPr>
          </a:p>
          <a:p>
            <a:endParaRPr lang="en-US" sz="2900" dirty="0" smtClean="0">
              <a:solidFill>
                <a:schemeClr val="tx1"/>
              </a:solidFill>
            </a:endParaRPr>
          </a:p>
          <a:p>
            <a:r>
              <a:rPr lang="en-US" sz="3800" b="1" dirty="0" smtClean="0">
                <a:solidFill>
                  <a:schemeClr val="tx1"/>
                </a:solidFill>
              </a:rPr>
              <a:t>The </a:t>
            </a:r>
            <a:r>
              <a:rPr lang="en-US" sz="3800" b="1" dirty="0">
                <a:solidFill>
                  <a:schemeClr val="tx1"/>
                </a:solidFill>
              </a:rPr>
              <a:t>board of supervisors shall not prepare a budget that reduces the county budget by more than twenty percent (20%) in the last year of the members' term of office if a majority of the members of the board are not reelected.   </a:t>
            </a:r>
          </a:p>
          <a:p>
            <a:endParaRPr lang="en-US" sz="2900" dirty="0" smtClean="0">
              <a:solidFill>
                <a:schemeClr val="tx1"/>
              </a:solidFill>
            </a:endParaRPr>
          </a:p>
          <a:p>
            <a:endParaRPr lang="en-US" sz="2900" dirty="0" smtClean="0">
              <a:solidFill>
                <a:schemeClr val="tx1"/>
              </a:solidFill>
            </a:endParaRPr>
          </a:p>
          <a:p>
            <a:endParaRPr lang="en-US" sz="2900" dirty="0">
              <a:solidFill>
                <a:schemeClr val="tx1"/>
              </a:solidFill>
            </a:endParaRPr>
          </a:p>
        </p:txBody>
      </p:sp>
      <p:sp>
        <p:nvSpPr>
          <p:cNvPr id="6" name="Title 3"/>
          <p:cNvSpPr txBox="1">
            <a:spLocks/>
          </p:cNvSpPr>
          <p:nvPr/>
        </p:nvSpPr>
        <p:spPr>
          <a:xfrm>
            <a:off x="834639" y="2514600"/>
            <a:ext cx="7528845" cy="41452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sz="2400" dirty="0">
              <a:solidFill>
                <a:schemeClr val="tx1"/>
              </a:solidFill>
            </a:endParaRPr>
          </a:p>
        </p:txBody>
      </p:sp>
    </p:spTree>
    <p:extLst>
      <p:ext uri="{BB962C8B-B14F-4D97-AF65-F5344CB8AC3E}">
        <p14:creationId xmlns:p14="http://schemas.microsoft.com/office/powerpoint/2010/main" val="132254624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Effect transition="in" filter="fade">
                                      <p:cBhvr>
                                        <p:cTn id="7" dur="500"/>
                                        <p:tgtEl>
                                          <p:spTgt spid="5">
                                            <p:txEl>
                                              <p:pRg st="3" end="3"/>
                                            </p:txEl>
                                          </p:spTgt>
                                        </p:tgtEl>
                                      </p:cBhvr>
                                    </p:animEffect>
                                    <p:anim calcmode="lin" valueType="num">
                                      <p:cBhvr>
                                        <p:cTn id="8"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500"/>
                                        <p:tgtEl>
                                          <p:spTgt spid="5">
                                            <p:txEl>
                                              <p:pRg st="4" end="4"/>
                                            </p:txEl>
                                          </p:spTgt>
                                        </p:tgtEl>
                                      </p:cBhvr>
                                    </p:animEffect>
                                    <p:anim calcmode="lin" valueType="num">
                                      <p:cBhvr>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14" dur="5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par>
                          <p:cTn id="15" fill="hold">
                            <p:stCondLst>
                              <p:cond delay="500"/>
                            </p:stCondLst>
                            <p:childTnLst>
                              <p:par>
                                <p:cTn id="16" presetID="42" presetClass="entr" presetSubtype="0" fill="hold" grpId="0" nodeType="afterEffect">
                                  <p:stCondLst>
                                    <p:cond delay="0"/>
                                  </p:stCondLst>
                                  <p:childTnLst>
                                    <p:set>
                                      <p:cBhvr>
                                        <p:cTn id="17" dur="1" fill="hold">
                                          <p:stCondLst>
                                            <p:cond delay="0"/>
                                          </p:stCondLst>
                                        </p:cTn>
                                        <p:tgtEl>
                                          <p:spTgt spid="5">
                                            <p:txEl>
                                              <p:pRg st="6" end="6"/>
                                            </p:txEl>
                                          </p:spTgt>
                                        </p:tgtEl>
                                        <p:attrNameLst>
                                          <p:attrName>style.visibility</p:attrName>
                                        </p:attrNameLst>
                                      </p:cBhvr>
                                      <p:to>
                                        <p:strVal val="visible"/>
                                      </p:to>
                                    </p:set>
                                    <p:animEffect transition="in" filter="fade">
                                      <p:cBhvr>
                                        <p:cTn id="18" dur="500"/>
                                        <p:tgtEl>
                                          <p:spTgt spid="5">
                                            <p:txEl>
                                              <p:pRg st="6" end="6"/>
                                            </p:txEl>
                                          </p:spTgt>
                                        </p:tgtEl>
                                      </p:cBhvr>
                                    </p:animEffect>
                                    <p:anim calcmode="lin" valueType="num">
                                      <p:cBhvr>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20" dur="5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par>
                          <p:cTn id="21" fill="hold">
                            <p:stCondLst>
                              <p:cond delay="1000"/>
                            </p:stCondLst>
                            <p:childTnLst>
                              <p:par>
                                <p:cTn id="22" presetID="26" presetClass="emph" presetSubtype="0" fill="hold" grpId="0" nodeType="afterEffect">
                                  <p:stCondLst>
                                    <p:cond delay="0"/>
                                  </p:stCondLst>
                                  <p:childTnLst>
                                    <p:animEffect transition="out" filter="fade">
                                      <p:cBhvr>
                                        <p:cTn id="23" dur="1000" tmFilter="0, 0; .2, .5; .8, .5; 1, 0"/>
                                        <p:tgtEl>
                                          <p:spTgt spid="7"/>
                                        </p:tgtEl>
                                      </p:cBhvr>
                                    </p:animEffect>
                                    <p:animScale>
                                      <p:cBhvr>
                                        <p:cTn id="24" dur="50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458200" cy="914400"/>
          </a:xfrm>
        </p:spPr>
        <p:txBody>
          <a:bodyPr>
            <a:noAutofit/>
          </a:bodyPr>
          <a:lstStyle/>
          <a:p>
            <a:r>
              <a:rPr lang="en-US" sz="3200" dirty="0">
                <a:solidFill>
                  <a:schemeClr val="tx1"/>
                </a:solidFill>
              </a:rPr>
              <a:t>§ 19-11-7. Preparation and publication of annual budget</a:t>
            </a:r>
            <a:r>
              <a:rPr lang="en-US" sz="3200" dirty="0" smtClean="0">
                <a:solidFill>
                  <a:schemeClr val="tx1"/>
                </a:solidFill>
              </a:rPr>
              <a:t>.</a:t>
            </a:r>
            <a:endParaRPr lang="en-US" sz="3200" dirty="0">
              <a:solidFill>
                <a:schemeClr val="tx1"/>
              </a:solidFill>
            </a:endParaRPr>
          </a:p>
        </p:txBody>
      </p:sp>
      <p:sp>
        <p:nvSpPr>
          <p:cNvPr id="3" name="Content Placeholder 2"/>
          <p:cNvSpPr>
            <a:spLocks noGrp="1"/>
          </p:cNvSpPr>
          <p:nvPr>
            <p:ph idx="1"/>
          </p:nvPr>
        </p:nvSpPr>
        <p:spPr>
          <a:xfrm>
            <a:off x="304800" y="1828800"/>
            <a:ext cx="8686800" cy="4373563"/>
          </a:xfrm>
        </p:spPr>
        <p:txBody>
          <a:bodyPr>
            <a:normAutofit/>
          </a:bodyPr>
          <a:lstStyle/>
          <a:p>
            <a:r>
              <a:rPr lang="en-US" b="1" u="sng" dirty="0" smtClean="0">
                <a:solidFill>
                  <a:schemeClr val="tx1"/>
                </a:solidFill>
              </a:rPr>
              <a:t>FOR UNIT SYSTEM COUNTIES:</a:t>
            </a:r>
            <a:endParaRPr lang="en-US" b="1" u="sng" dirty="0">
              <a:solidFill>
                <a:schemeClr val="tx1"/>
              </a:solidFill>
            </a:endParaRPr>
          </a:p>
          <a:p>
            <a:endParaRPr lang="en-US" sz="1800" dirty="0">
              <a:solidFill>
                <a:schemeClr val="tx1"/>
              </a:solidFill>
            </a:endParaRPr>
          </a:p>
          <a:p>
            <a:pPr marL="0" indent="0">
              <a:buNone/>
            </a:pPr>
            <a:endParaRPr lang="en-US" sz="1800" dirty="0" smtClean="0">
              <a:solidFill>
                <a:schemeClr val="tx1"/>
              </a:solidFill>
            </a:endParaRPr>
          </a:p>
          <a:p>
            <a:r>
              <a:rPr lang="en-US" sz="2600" b="1" dirty="0" smtClean="0">
                <a:solidFill>
                  <a:schemeClr val="tx1"/>
                </a:solidFill>
              </a:rPr>
              <a:t>The </a:t>
            </a:r>
            <a:r>
              <a:rPr lang="en-US" sz="2600" b="1" dirty="0">
                <a:solidFill>
                  <a:schemeClr val="tx1"/>
                </a:solidFill>
              </a:rPr>
              <a:t>county administrator shall not prepare a budget that reduces the county budget by more than twenty percent (20%) in the last year of the members' term of office if a majority of the members of the board are not reelected. </a:t>
            </a:r>
          </a:p>
        </p:txBody>
      </p:sp>
    </p:spTree>
    <p:extLst>
      <p:ext uri="{BB962C8B-B14F-4D97-AF65-F5344CB8AC3E}">
        <p14:creationId xmlns:p14="http://schemas.microsoft.com/office/powerpoint/2010/main" val="364811830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anim calcmode="lin" valueType="num">
                                      <p:cBhvr>
                                        <p:cTn id="14"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5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6" presetClass="emph" presetSubtype="0" fill="hold" grpId="0" nodeType="afterEffect">
                                  <p:stCondLst>
                                    <p:cond delay="0"/>
                                  </p:stCondLst>
                                  <p:childTnLst>
                                    <p:animEffect transition="out" filter="fade">
                                      <p:cBhvr>
                                        <p:cTn id="18" dur="1000" tmFilter="0, 0; .2, .5; .8, .5; 1, 0"/>
                                        <p:tgtEl>
                                          <p:spTgt spid="2"/>
                                        </p:tgtEl>
                                      </p:cBhvr>
                                    </p:animEffect>
                                    <p:animScale>
                                      <p:cBhvr>
                                        <p:cTn id="19"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686800" cy="838200"/>
          </a:xfrm>
        </p:spPr>
        <p:txBody>
          <a:bodyPr>
            <a:normAutofit fontScale="90000"/>
          </a:bodyPr>
          <a:lstStyle/>
          <a:p>
            <a:r>
              <a:rPr lang="en-US" dirty="0">
                <a:solidFill>
                  <a:schemeClr val="tx1"/>
                </a:solidFill>
              </a:rPr>
              <a:t>§ 19-11-27. Certain expenditures for last year of term limited.</a:t>
            </a:r>
            <a:br>
              <a:rPr lang="en-US" dirty="0">
                <a:solidFill>
                  <a:schemeClr val="tx1"/>
                </a:solidFill>
              </a:rPr>
            </a:br>
            <a:endParaRPr lang="en-US" dirty="0">
              <a:solidFill>
                <a:schemeClr val="tx1"/>
              </a:solidFill>
            </a:endParaRPr>
          </a:p>
        </p:txBody>
      </p:sp>
      <p:sp>
        <p:nvSpPr>
          <p:cNvPr id="5" name="Content Placeholder 4"/>
          <p:cNvSpPr>
            <a:spLocks noGrp="1"/>
          </p:cNvSpPr>
          <p:nvPr>
            <p:ph idx="1"/>
          </p:nvPr>
        </p:nvSpPr>
        <p:spPr>
          <a:xfrm>
            <a:off x="228600" y="1905000"/>
            <a:ext cx="8686800" cy="4525963"/>
          </a:xfrm>
        </p:spPr>
        <p:txBody>
          <a:bodyPr>
            <a:normAutofit fontScale="92500" lnSpcReduction="10000"/>
          </a:bodyPr>
          <a:lstStyle/>
          <a:p>
            <a:r>
              <a:rPr lang="en-US" b="1" dirty="0">
                <a:solidFill>
                  <a:schemeClr val="tx1"/>
                </a:solidFill>
              </a:rPr>
              <a:t>No board of supervisors of any county shall expend from, or contract an obligation against, the budget estimates for road and bridge construction, maintenance and equipment, made and published by it during the last year of the term of office of such board, between the first day of October and the first day of the following January, a sum exceeding one-fourth (1/4) of such item of the budget made and published by it, except in cases of emergency. </a:t>
            </a:r>
          </a:p>
        </p:txBody>
      </p:sp>
    </p:spTree>
    <p:extLst>
      <p:ext uri="{BB962C8B-B14F-4D97-AF65-F5344CB8AC3E}">
        <p14:creationId xmlns:p14="http://schemas.microsoft.com/office/powerpoint/2010/main" val="37094417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6" presetClass="emph" presetSubtype="0" fill="hold" grpId="0" nodeType="afterEffect">
                                  <p:stCondLst>
                                    <p:cond delay="0"/>
                                  </p:stCondLst>
                                  <p:childTnLst>
                                    <p:animEffect transition="out" filter="fade">
                                      <p:cBhvr>
                                        <p:cTn id="12" dur="1000" tmFilter="0, 0; .2, .5; .8, .5; 1, 0"/>
                                        <p:tgtEl>
                                          <p:spTgt spid="4"/>
                                        </p:tgtEl>
                                      </p:cBhvr>
                                    </p:animEffect>
                                    <p:animScale>
                                      <p:cBhvr>
                                        <p:cTn id="1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914400"/>
            <a:ext cx="8686800" cy="838200"/>
          </a:xfrm>
        </p:spPr>
        <p:txBody>
          <a:bodyPr>
            <a:normAutofit fontScale="90000"/>
          </a:bodyPr>
          <a:lstStyle/>
          <a:p>
            <a:r>
              <a:rPr lang="en-US" dirty="0">
                <a:solidFill>
                  <a:schemeClr val="tx1"/>
                </a:solidFill>
              </a:rPr>
              <a:t>§ 19-11-27. Certain expenditures for last year of term limited.</a:t>
            </a:r>
            <a:br>
              <a:rPr lang="en-US" dirty="0">
                <a:solidFill>
                  <a:schemeClr val="tx1"/>
                </a:solidFill>
              </a:rPr>
            </a:br>
            <a:endParaRPr lang="en-US" dirty="0">
              <a:solidFill>
                <a:schemeClr val="tx1"/>
              </a:solidFill>
            </a:endParaRPr>
          </a:p>
        </p:txBody>
      </p:sp>
      <p:sp>
        <p:nvSpPr>
          <p:cNvPr id="5" name="Content Placeholder 4"/>
          <p:cNvSpPr>
            <a:spLocks noGrp="1"/>
          </p:cNvSpPr>
          <p:nvPr>
            <p:ph idx="1"/>
          </p:nvPr>
        </p:nvSpPr>
        <p:spPr>
          <a:xfrm>
            <a:off x="228600" y="1905000"/>
            <a:ext cx="8686800" cy="4525963"/>
          </a:xfrm>
        </p:spPr>
        <p:txBody>
          <a:bodyPr>
            <a:normAutofit fontScale="85000" lnSpcReduction="20000"/>
          </a:bodyPr>
          <a:lstStyle/>
          <a:p>
            <a:r>
              <a:rPr lang="en-US" b="1" dirty="0" smtClean="0">
                <a:solidFill>
                  <a:schemeClr val="tx1"/>
                </a:solidFill>
              </a:rPr>
              <a:t>No </a:t>
            </a:r>
            <a:r>
              <a:rPr lang="en-US" b="1" dirty="0">
                <a:solidFill>
                  <a:schemeClr val="tx1"/>
                </a:solidFill>
              </a:rPr>
              <a:t>board of supervisors nor any member thereof shall buy any machinery or equipment in the last six (6) months of their or his term unless or until he has been elected at the general election of that year. The provisions of this section shall not apply to a contract, lease or lease-purchase contract executed pursuant to the bidding requirements in Section 31-7-13 and </a:t>
            </a:r>
            <a:r>
              <a:rPr lang="en-US" b="1" u="sng" dirty="0">
                <a:solidFill>
                  <a:schemeClr val="tx1"/>
                </a:solidFill>
              </a:rPr>
              <a:t>approved by a unanimous vote of the board</a:t>
            </a:r>
            <a:r>
              <a:rPr lang="en-US" b="1" dirty="0">
                <a:solidFill>
                  <a:schemeClr val="tx1"/>
                </a:solidFill>
              </a:rPr>
              <a:t>. Such unanimous vote shall include a statement indicating the board's proclamation that the award of the contract is essential to the efficiency and economy of the operation of the county government. </a:t>
            </a:r>
          </a:p>
          <a:p>
            <a:endParaRPr lang="en-US" dirty="0">
              <a:solidFill>
                <a:schemeClr val="tx1"/>
              </a:solidFill>
            </a:endParaRPr>
          </a:p>
        </p:txBody>
      </p:sp>
    </p:spTree>
    <p:extLst>
      <p:ext uri="{BB962C8B-B14F-4D97-AF65-F5344CB8AC3E}">
        <p14:creationId xmlns:p14="http://schemas.microsoft.com/office/powerpoint/2010/main" val="404767635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anim calcmode="lin" valueType="num">
                                      <p:cBhvr>
                                        <p:cTn id="8"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6" presetClass="emph" presetSubtype="0" fill="hold" grpId="0" nodeType="afterEffect">
                                  <p:stCondLst>
                                    <p:cond delay="0"/>
                                  </p:stCondLst>
                                  <p:childTnLst>
                                    <p:animEffect transition="out" filter="fade">
                                      <p:cBhvr>
                                        <p:cTn id="12" dur="1000" tmFilter="0, 0; .2, .5; .8, .5; 1, 0"/>
                                        <p:tgtEl>
                                          <p:spTgt spid="4"/>
                                        </p:tgtEl>
                                      </p:cBhvr>
                                    </p:animEffect>
                                    <p:animScale>
                                      <p:cBhvr>
                                        <p:cTn id="13" dur="50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 19-13-17. Purchase of road equipment.</a:t>
            </a:r>
          </a:p>
        </p:txBody>
      </p:sp>
      <p:sp>
        <p:nvSpPr>
          <p:cNvPr id="3" name="Content Placeholder 2"/>
          <p:cNvSpPr>
            <a:spLocks noGrp="1"/>
          </p:cNvSpPr>
          <p:nvPr>
            <p:ph idx="1"/>
          </p:nvPr>
        </p:nvSpPr>
        <p:spPr>
          <a:xfrm>
            <a:off x="304800" y="2209800"/>
            <a:ext cx="8686800" cy="4343400"/>
          </a:xfrm>
        </p:spPr>
        <p:txBody>
          <a:bodyPr>
            <a:normAutofit/>
          </a:bodyPr>
          <a:lstStyle/>
          <a:p>
            <a:r>
              <a:rPr lang="en-US" b="1" dirty="0" smtClean="0">
                <a:solidFill>
                  <a:schemeClr val="tx1"/>
                </a:solidFill>
              </a:rPr>
              <a:t>Whether a beat or unit county, no </a:t>
            </a:r>
            <a:r>
              <a:rPr lang="en-US" b="1" dirty="0">
                <a:solidFill>
                  <a:schemeClr val="tx1"/>
                </a:solidFill>
              </a:rPr>
              <a:t>installment contract </a:t>
            </a:r>
            <a:r>
              <a:rPr lang="en-US" b="1" dirty="0" smtClean="0">
                <a:solidFill>
                  <a:schemeClr val="tx1"/>
                </a:solidFill>
              </a:rPr>
              <a:t>for the purchase of road equipment may </a:t>
            </a:r>
            <a:r>
              <a:rPr lang="en-US" b="1" dirty="0">
                <a:solidFill>
                  <a:schemeClr val="tx1"/>
                </a:solidFill>
              </a:rPr>
              <a:t>be executed by the board during the last year of the board's term of office</a:t>
            </a:r>
            <a:r>
              <a:rPr lang="en-US" b="1" dirty="0" smtClean="0">
                <a:solidFill>
                  <a:schemeClr val="tx1"/>
                </a:solidFill>
              </a:rPr>
              <a:t>.</a:t>
            </a:r>
          </a:p>
        </p:txBody>
      </p:sp>
    </p:spTree>
    <p:extLst>
      <p:ext uri="{BB962C8B-B14F-4D97-AF65-F5344CB8AC3E}">
        <p14:creationId xmlns:p14="http://schemas.microsoft.com/office/powerpoint/2010/main" val="14960667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anim calcmode="lin" valueType="num">
                                      <p:cBhvr>
                                        <p:cTn id="8"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5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6" presetClass="emph" presetSubtype="0" fill="hold" grpId="0" nodeType="afterEffect">
                                  <p:stCondLst>
                                    <p:cond delay="0"/>
                                  </p:stCondLst>
                                  <p:childTnLst>
                                    <p:animEffect transition="out" filter="fade">
                                      <p:cBhvr>
                                        <p:cTn id="12" dur="1000" tmFilter="0, 0; .2, .5; .8, .5; 1, 0"/>
                                        <p:tgtEl>
                                          <p:spTgt spid="2"/>
                                        </p:tgtEl>
                                      </p:cBhvr>
                                    </p:animEffect>
                                    <p:animScale>
                                      <p:cBhvr>
                                        <p:cTn id="13" dur="500" autoRev="1" fill="hold"/>
                                        <p:tgtEl>
                                          <p:spTgt spid="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702</TotalTime>
  <Words>1492</Words>
  <Application>Microsoft Macintosh PowerPoint</Application>
  <PresentationFormat>On-screen Show (4:3)</PresentationFormat>
  <Paragraphs>140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Trek</vt:lpstr>
      <vt:lpstr>MAS Convention 2015</vt:lpstr>
      <vt:lpstr>PowerPoint Presentation</vt:lpstr>
      <vt:lpstr>PowerPoint Presentation</vt:lpstr>
      <vt:lpstr>SPECIAL Laws Related to the Last Year of a Board of Supervisor’s term </vt:lpstr>
      <vt:lpstr>§ 19-11-7. Preparation and publication of annual budget. </vt:lpstr>
      <vt:lpstr>§ 19-11-7. Preparation and publication of annual budget.</vt:lpstr>
      <vt:lpstr>§ 19-11-27. Certain expenditures for last year of term limited. </vt:lpstr>
      <vt:lpstr>§ 19-11-27. Certain expenditures for last year of term limited. </vt:lpstr>
      <vt:lpstr>§ 19-13-17. Purchase of road equipment.</vt:lpstr>
      <vt:lpstr>§ 19-13-21. Repairs of road equipment.</vt:lpstr>
      <vt:lpstr>§ 23-15-881. Prohibitions against excessive expenditures or hiring of workers for state highways or public roads; maintenance of records.</vt:lpstr>
      <vt:lpstr>§ 65-9-19. Contracts.</vt:lpstr>
      <vt:lpstr>§ 65-7-95. Methods of construction and maintenance.</vt:lpstr>
      <vt:lpstr>PUBLIC HOSPITAL ISSUES</vt:lpstr>
      <vt:lpstr>Rural Public Hospitals: The Study</vt:lpstr>
      <vt:lpstr>Rural Public Hospitals: The Study</vt:lpstr>
      <vt:lpstr>Rural Public Hospitals: The Study</vt:lpstr>
      <vt:lpstr>Watch List Hospitals’ HEadlines</vt:lpstr>
      <vt:lpstr>Rural Public Hospitals: The Future </vt:lpstr>
      <vt:lpstr>Rural Public Hospitals: The Future </vt:lpstr>
      <vt:lpstr>Rural Public Hospitals: The Future </vt:lpstr>
      <vt:lpstr>Rural Public Hospitals: The Future </vt:lpstr>
      <vt:lpstr>Rural Public Hospitals: The REsults</vt:lpstr>
      <vt:lpstr>SENATE BILL 2407</vt:lpstr>
      <vt:lpstr>SENATE BILL 2407</vt:lpstr>
      <vt:lpstr>MAS Convention 2015</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 Convention 2015</dc:title>
  <dc:creator>Will Craft</dc:creator>
  <cp:lastModifiedBy>Pat King</cp:lastModifiedBy>
  <cp:revision>39</cp:revision>
  <cp:lastPrinted>2015-06-05T19:36:18Z</cp:lastPrinted>
  <dcterms:created xsi:type="dcterms:W3CDTF">2015-05-22T18:38:02Z</dcterms:created>
  <dcterms:modified xsi:type="dcterms:W3CDTF">2015-06-25T14:53:19Z</dcterms:modified>
</cp:coreProperties>
</file>